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55" r:id="rId2"/>
    <p:sldMasterId id="2147483771" r:id="rId3"/>
  </p:sldMasterIdLst>
  <p:notesMasterIdLst>
    <p:notesMasterId r:id="rId19"/>
  </p:notesMasterIdLst>
  <p:handoutMasterIdLst>
    <p:handoutMasterId r:id="rId20"/>
  </p:handoutMasterIdLst>
  <p:sldIdLst>
    <p:sldId id="263" r:id="rId4"/>
    <p:sldId id="313" r:id="rId5"/>
    <p:sldId id="265" r:id="rId6"/>
    <p:sldId id="300" r:id="rId7"/>
    <p:sldId id="288" r:id="rId8"/>
    <p:sldId id="301" r:id="rId9"/>
    <p:sldId id="302" r:id="rId10"/>
    <p:sldId id="293" r:id="rId11"/>
    <p:sldId id="270" r:id="rId12"/>
    <p:sldId id="271" r:id="rId13"/>
    <p:sldId id="304" r:id="rId14"/>
    <p:sldId id="308" r:id="rId15"/>
    <p:sldId id="309" r:id="rId16"/>
    <p:sldId id="311" r:id="rId17"/>
    <p:sldId id="303" r:id="rId18"/>
  </p:sldIdLst>
  <p:sldSz cx="9144000" cy="6858000" type="screen4x3"/>
  <p:notesSz cx="6797675" cy="9926638"/>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66CF"/>
    <a:srgbClr val="0F5494"/>
    <a:srgbClr val="2D5EC1"/>
    <a:srgbClr val="FFD624"/>
    <a:srgbClr val="3E6FD2"/>
    <a:srgbClr val="BDDEFF"/>
    <a:srgbClr val="99CCFF"/>
    <a:srgbClr val="808080"/>
    <a:srgbClr val="009F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15" d="100"/>
          <a:sy n="115" d="100"/>
        </p:scale>
        <p:origin x="147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4" d="100"/>
          <a:sy n="54" d="100"/>
        </p:scale>
        <p:origin x="3126" y="90"/>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3" y="0"/>
            <a:ext cx="2946400" cy="496888"/>
          </a:xfrm>
          <a:prstGeom prst="rect">
            <a:avLst/>
          </a:prstGeom>
          <a:noFill/>
          <a:ln w="9525">
            <a:noFill/>
            <a:miter lim="800000"/>
            <a:headEnd/>
            <a:tailEnd/>
          </a:ln>
          <a:effectLst/>
        </p:spPr>
        <p:txBody>
          <a:bodyPr vert="horz" wrap="square" lIns="89785" tIns="44892" rIns="89785" bIns="44892"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49691" y="0"/>
            <a:ext cx="2946400" cy="496888"/>
          </a:xfrm>
          <a:prstGeom prst="rect">
            <a:avLst/>
          </a:prstGeom>
          <a:noFill/>
          <a:ln w="9525">
            <a:noFill/>
            <a:miter lim="800000"/>
            <a:headEnd/>
            <a:tailEnd/>
          </a:ln>
          <a:effectLst/>
        </p:spPr>
        <p:txBody>
          <a:bodyPr vert="horz" wrap="square" lIns="89785" tIns="44892" rIns="89785" bIns="44892"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3" y="9428166"/>
            <a:ext cx="2946400" cy="496887"/>
          </a:xfrm>
          <a:prstGeom prst="rect">
            <a:avLst/>
          </a:prstGeom>
          <a:noFill/>
          <a:ln w="9525">
            <a:noFill/>
            <a:miter lim="800000"/>
            <a:headEnd/>
            <a:tailEnd/>
          </a:ln>
          <a:effectLst/>
        </p:spPr>
        <p:txBody>
          <a:bodyPr vert="horz" wrap="square" lIns="89785" tIns="44892" rIns="89785" bIns="44892"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49691" y="9428166"/>
            <a:ext cx="2946400" cy="496887"/>
          </a:xfrm>
          <a:prstGeom prst="rect">
            <a:avLst/>
          </a:prstGeom>
          <a:noFill/>
          <a:ln w="9525">
            <a:noFill/>
            <a:miter lim="800000"/>
            <a:headEnd/>
            <a:tailEnd/>
          </a:ln>
          <a:effectLst/>
        </p:spPr>
        <p:txBody>
          <a:bodyPr vert="horz" wrap="square" lIns="89785" tIns="44892" rIns="89785" bIns="44892" numCol="1" anchor="b" anchorCtr="0" compatLnSpc="1">
            <a:prstTxWarp prst="textNoShape">
              <a:avLst/>
            </a:prstTxWarp>
          </a:bodyPr>
          <a:lstStyle>
            <a:lvl1pPr algn="r">
              <a:defRPr sz="1200" b="0">
                <a:solidFill>
                  <a:schemeClr val="tx1"/>
                </a:solidFill>
                <a:latin typeface="Arial" charset="0"/>
              </a:defRPr>
            </a:lvl1pPr>
          </a:lstStyle>
          <a:p>
            <a:pPr>
              <a:defRPr/>
            </a:pPr>
            <a:fld id="{5EC7A9CE-B5D3-4830-AA57-DD8049CE9F26}" type="slidenum">
              <a:rPr lang="en-GB"/>
              <a:pPr>
                <a:defRPr/>
              </a:pPr>
              <a:t>‹#›</a:t>
            </a:fld>
            <a:endParaRPr lang="en-GB"/>
          </a:p>
        </p:txBody>
      </p:sp>
    </p:spTree>
    <p:extLst>
      <p:ext uri="{BB962C8B-B14F-4D97-AF65-F5344CB8AC3E}">
        <p14:creationId xmlns:p14="http://schemas.microsoft.com/office/powerpoint/2010/main" val="35367662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3" y="0"/>
            <a:ext cx="2946400" cy="496888"/>
          </a:xfrm>
          <a:prstGeom prst="rect">
            <a:avLst/>
          </a:prstGeom>
          <a:noFill/>
          <a:ln w="9525">
            <a:noFill/>
            <a:miter lim="800000"/>
            <a:headEnd/>
            <a:tailEnd/>
          </a:ln>
          <a:effectLst/>
        </p:spPr>
        <p:txBody>
          <a:bodyPr vert="horz" wrap="square" lIns="89785" tIns="44892" rIns="89785" bIns="44892"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49691" y="0"/>
            <a:ext cx="2946400" cy="496888"/>
          </a:xfrm>
          <a:prstGeom prst="rect">
            <a:avLst/>
          </a:prstGeom>
          <a:noFill/>
          <a:ln w="9525">
            <a:noFill/>
            <a:miter lim="800000"/>
            <a:headEnd/>
            <a:tailEnd/>
          </a:ln>
          <a:effectLst/>
        </p:spPr>
        <p:txBody>
          <a:bodyPr vert="horz" wrap="square" lIns="89785" tIns="44892" rIns="89785" bIns="44892"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819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9452" y="4714876"/>
            <a:ext cx="5438775" cy="4467225"/>
          </a:xfrm>
          <a:prstGeom prst="rect">
            <a:avLst/>
          </a:prstGeom>
          <a:noFill/>
          <a:ln w="9525">
            <a:noFill/>
            <a:miter lim="800000"/>
            <a:headEnd/>
            <a:tailEnd/>
          </a:ln>
          <a:effectLst/>
        </p:spPr>
        <p:txBody>
          <a:bodyPr vert="horz" wrap="square" lIns="89785" tIns="44892" rIns="89785" bIns="44892"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3" y="9428166"/>
            <a:ext cx="2946400" cy="496887"/>
          </a:xfrm>
          <a:prstGeom prst="rect">
            <a:avLst/>
          </a:prstGeom>
          <a:noFill/>
          <a:ln w="9525">
            <a:noFill/>
            <a:miter lim="800000"/>
            <a:headEnd/>
            <a:tailEnd/>
          </a:ln>
          <a:effectLst/>
        </p:spPr>
        <p:txBody>
          <a:bodyPr vert="horz" wrap="square" lIns="89785" tIns="44892" rIns="89785" bIns="44892"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49691" y="9428166"/>
            <a:ext cx="2946400" cy="496887"/>
          </a:xfrm>
          <a:prstGeom prst="rect">
            <a:avLst/>
          </a:prstGeom>
          <a:noFill/>
          <a:ln w="9525">
            <a:noFill/>
            <a:miter lim="800000"/>
            <a:headEnd/>
            <a:tailEnd/>
          </a:ln>
          <a:effectLst/>
        </p:spPr>
        <p:txBody>
          <a:bodyPr vert="horz" wrap="square" lIns="89785" tIns="44892" rIns="89785" bIns="44892" numCol="1" anchor="b" anchorCtr="0" compatLnSpc="1">
            <a:prstTxWarp prst="textNoShape">
              <a:avLst/>
            </a:prstTxWarp>
          </a:bodyPr>
          <a:lstStyle>
            <a:lvl1pPr algn="r">
              <a:defRPr sz="1200" b="0">
                <a:solidFill>
                  <a:schemeClr val="tx1"/>
                </a:solidFill>
                <a:latin typeface="Arial" charset="0"/>
              </a:defRPr>
            </a:lvl1pPr>
          </a:lstStyle>
          <a:p>
            <a:pPr>
              <a:defRPr/>
            </a:pPr>
            <a:fld id="{36441B25-C4D1-47DB-817D-B9C4FC5392FB}" type="slidenum">
              <a:rPr lang="en-GB"/>
              <a:pPr>
                <a:defRPr/>
              </a:pPr>
              <a:t>‹#›</a:t>
            </a:fld>
            <a:endParaRPr lang="en-GB"/>
          </a:p>
        </p:txBody>
      </p:sp>
    </p:spTree>
    <p:extLst>
      <p:ext uri="{BB962C8B-B14F-4D97-AF65-F5344CB8AC3E}">
        <p14:creationId xmlns:p14="http://schemas.microsoft.com/office/powerpoint/2010/main" val="31299238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6A0341-D281-45CA-8354-B8828492000A}"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92053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6A0341-D281-45CA-8354-B8828492000A}"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908020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spcAft>
                <a:spcPts val="586"/>
              </a:spcAft>
            </a:pPr>
            <a:endParaRPr lang="en-GB" sz="1100" dirty="0">
              <a:latin typeface="Times New Roman"/>
              <a:ea typeface="Times New Roman"/>
            </a:endParaRPr>
          </a:p>
        </p:txBody>
      </p:sp>
      <p:sp>
        <p:nvSpPr>
          <p:cNvPr id="4" name="Slide Number Placeholder 3"/>
          <p:cNvSpPr>
            <a:spLocks noGrp="1"/>
          </p:cNvSpPr>
          <p:nvPr>
            <p:ph type="sldNum" sz="quarter" idx="10"/>
          </p:nvPr>
        </p:nvSpPr>
        <p:spPr/>
        <p:txBody>
          <a:bodyPr/>
          <a:lstStyle/>
          <a:p>
            <a:pPr defTabSz="897849" fontAlgn="auto">
              <a:spcBef>
                <a:spcPts val="0"/>
              </a:spcBef>
              <a:spcAft>
                <a:spcPts val="0"/>
              </a:spcAft>
              <a:defRPr/>
            </a:pPr>
            <a:fld id="{B66A0341-D281-45CA-8354-B8828492000A}" type="slidenum">
              <a:rPr lang="en-GB">
                <a:solidFill>
                  <a:prstClr val="black"/>
                </a:solidFill>
                <a:latin typeface="Calibri"/>
              </a:rPr>
              <a:pPr defTabSz="897849" fontAlgn="auto">
                <a:spcBef>
                  <a:spcPts val="0"/>
                </a:spcBef>
                <a:spcAft>
                  <a:spcPts val="0"/>
                </a:spcAft>
                <a:defRPr/>
              </a:pPr>
              <a:t>5</a:t>
            </a:fld>
            <a:endParaRPr lang="en-GB">
              <a:solidFill>
                <a:prstClr val="black"/>
              </a:solidFill>
              <a:latin typeface="Calibri"/>
            </a:endParaRPr>
          </a:p>
        </p:txBody>
      </p:sp>
    </p:spTree>
    <p:extLst>
      <p:ext uri="{BB962C8B-B14F-4D97-AF65-F5344CB8AC3E}">
        <p14:creationId xmlns:p14="http://schemas.microsoft.com/office/powerpoint/2010/main" val="2020656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100" dirty="0">
                <a:latin typeface="Arial" charset="0"/>
              </a:rPr>
              <a:t>The geographic envelop = at least 75% of total instrument. </a:t>
            </a:r>
          </a:p>
          <a:p>
            <a:endParaRPr lang="en-GB" sz="1100" dirty="0">
              <a:latin typeface="Arial" charset="0"/>
            </a:endParaRPr>
          </a:p>
          <a:p>
            <a:r>
              <a:rPr lang="en-GB" sz="1100" dirty="0">
                <a:latin typeface="Arial" charset="0"/>
              </a:rPr>
              <a:t>The provisioning of the guarantees is not earmarked and is included in the geographical envelopes.</a:t>
            </a:r>
          </a:p>
          <a:p>
            <a:endParaRPr lang="en-GB" sz="1100" dirty="0">
              <a:latin typeface="Arial" charset="0"/>
            </a:endParaRPr>
          </a:p>
          <a:p>
            <a:r>
              <a:rPr lang="en-GB" sz="1100" dirty="0">
                <a:latin typeface="Arial" charset="0"/>
              </a:rPr>
              <a:t>Migration is a cross-cutting priority, with an overall spending target of 10%. (i.e. almost EUR 9 billion)</a:t>
            </a:r>
          </a:p>
          <a:p>
            <a:endParaRPr lang="en-GB" sz="1100" dirty="0">
              <a:latin typeface="Arial" charset="0"/>
            </a:endParaRPr>
          </a:p>
          <a:p>
            <a:r>
              <a:rPr lang="en-GB" sz="1100" dirty="0">
                <a:latin typeface="Arial" charset="0"/>
              </a:rPr>
              <a:t>Rapid response:</a:t>
            </a:r>
          </a:p>
          <a:p>
            <a:r>
              <a:rPr lang="en-GB" sz="1100" dirty="0">
                <a:latin typeface="Arial" charset="0"/>
              </a:rPr>
              <a:t>Covers response to crises (ex-article 3 of Instrument contributing to Stability and Peace), foreign policy actions, and resilience challenges and linking humanitarian aid and development actions.</a:t>
            </a:r>
          </a:p>
          <a:p>
            <a:endParaRPr lang="en-GB" sz="1100" dirty="0">
              <a:latin typeface="Arial" charset="0"/>
            </a:endParaRPr>
          </a:p>
          <a:p>
            <a:r>
              <a:rPr lang="en-GB" sz="1100" dirty="0">
                <a:latin typeface="Arial" charset="0"/>
              </a:rPr>
              <a:t>Emerging challenges and priorities cushion</a:t>
            </a:r>
          </a:p>
          <a:p>
            <a:r>
              <a:rPr lang="en-GB" sz="1100" dirty="0">
                <a:latin typeface="Arial" charset="0"/>
              </a:rPr>
              <a:t>Under the 2014-2020 period</a:t>
            </a:r>
            <a:r>
              <a:rPr lang="en-US" sz="1100" dirty="0">
                <a:latin typeface="Arial" charset="0"/>
              </a:rPr>
              <a:t> there were EDF unallocated funds for African, Caribbean and Pacific countries of EUR 6.111 million and for the DCI, unallocated funds for Latin America, Asia and South Africa of 758 MEUR</a:t>
            </a:r>
          </a:p>
          <a:p>
            <a:endParaRPr lang="en-US" sz="1100" dirty="0">
              <a:latin typeface="Arial" charset="0"/>
            </a:endParaRPr>
          </a:p>
          <a:p>
            <a:pPr defTabSz="906079">
              <a:defRPr/>
            </a:pPr>
            <a:r>
              <a:rPr lang="en-US" sz="1100" dirty="0">
                <a:latin typeface="Arial" charset="0"/>
              </a:rPr>
              <a:t>The decrease in the envelopes of thematic programmes corresponds to the "</a:t>
            </a:r>
            <a:r>
              <a:rPr lang="en-US" sz="1100" dirty="0" err="1">
                <a:latin typeface="Arial" charset="0"/>
              </a:rPr>
              <a:t>geographisation</a:t>
            </a:r>
            <a:r>
              <a:rPr lang="en-US" sz="1100" dirty="0">
                <a:latin typeface="Arial" charset="0"/>
              </a:rPr>
              <a:t>" approach. </a:t>
            </a:r>
            <a:r>
              <a:rPr lang="fr-BE" sz="1100" dirty="0">
                <a:latin typeface="Arial" charset="0"/>
              </a:rPr>
              <a:t>A</a:t>
            </a:r>
            <a:r>
              <a:rPr lang="en-GB" dirty="0"/>
              <a:t>s current thematic programmes are partly financing geographic activities in nature, it is more effective and coherent to have these activities financed through geo programmes. Thematic programmes remain and focus on activities that are truly global (or trans-regional) in nature.</a:t>
            </a:r>
          </a:p>
          <a:p>
            <a:r>
              <a:rPr lang="en-US" sz="1100" dirty="0"/>
              <a:t> </a:t>
            </a:r>
          </a:p>
          <a:p>
            <a:endParaRPr lang="en-US" sz="1100" dirty="0">
              <a:latin typeface="Arial" charset="0"/>
            </a:endParaRPr>
          </a:p>
          <a:p>
            <a:endParaRPr lang="en-GB" sz="1100" dirty="0"/>
          </a:p>
          <a:p>
            <a:pPr marL="335498" indent="-335498" algn="just">
              <a:lnSpc>
                <a:spcPct val="115000"/>
              </a:lnSpc>
              <a:spcAft>
                <a:spcPts val="587"/>
              </a:spcAft>
              <a:buFont typeface="Symbol"/>
              <a:buChar char=""/>
            </a:pPr>
            <a:endParaRPr lang="en-GB" sz="1100" dirty="0">
              <a:latin typeface="Times New Roman"/>
              <a:ea typeface="Times New Roman"/>
            </a:endParaRPr>
          </a:p>
          <a:p>
            <a:endParaRPr lang="en-GB" dirty="0"/>
          </a:p>
        </p:txBody>
      </p:sp>
      <p:sp>
        <p:nvSpPr>
          <p:cNvPr id="4" name="Slide Number Placeholder 3"/>
          <p:cNvSpPr>
            <a:spLocks noGrp="1"/>
          </p:cNvSpPr>
          <p:nvPr>
            <p:ph type="sldNum" sz="quarter" idx="10"/>
          </p:nvPr>
        </p:nvSpPr>
        <p:spPr/>
        <p:txBody>
          <a:bodyPr/>
          <a:lstStyle/>
          <a:p>
            <a:fld id="{B66A0341-D281-45CA-8354-B8828492000A}" type="slidenum">
              <a:rPr lang="en-GB" smtClean="0"/>
              <a:t>6</a:t>
            </a:fld>
            <a:endParaRPr lang="en-GB"/>
          </a:p>
        </p:txBody>
      </p:sp>
    </p:spTree>
    <p:extLst>
      <p:ext uri="{BB962C8B-B14F-4D97-AF65-F5344CB8AC3E}">
        <p14:creationId xmlns:p14="http://schemas.microsoft.com/office/powerpoint/2010/main" val="17891347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Example layout of</a:t>
            </a:r>
            <a:r>
              <a:rPr lang="en-GB" baseline="0" dirty="0" smtClean="0"/>
              <a:t> a slide with a graph</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441B25-C4D1-47DB-817D-B9C4FC5392FB}"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634717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9.jp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3.xml"/><Relationship Id="rId4" Type="http://schemas.openxmlformats.org/officeDocument/2006/relationships/image" Target="../media/image13.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a:solidFill>
                <a:schemeClr val="lt1"/>
              </a:solidFill>
              <a:latin typeface="+mn-lt"/>
            </a:endParaRPr>
          </a:p>
        </p:txBody>
      </p:sp>
      <p:pic>
        <p:nvPicPr>
          <p:cNvPr id="5" name="Picture 6" descr="LOGO CE-EN-quadri.eps"/>
          <p:cNvPicPr>
            <a:picLocks noChangeAspect="1"/>
          </p:cNvPicPr>
          <p:nvPr userDrawn="1"/>
        </p:nvPicPr>
        <p:blipFill>
          <a:blip r:embed="rId2" cstate="print"/>
          <a:srcRect/>
          <a:stretch>
            <a:fillRect/>
          </a:stretch>
        </p:blipFill>
        <p:spPr bwMode="auto">
          <a:xfrm>
            <a:off x="3906000" y="309600"/>
            <a:ext cx="1584325" cy="1100138"/>
          </a:xfrm>
          <a:prstGeom prst="rect">
            <a:avLst/>
          </a:prstGeom>
          <a:noFill/>
          <a:ln w="9525">
            <a:noFill/>
            <a:miter lim="800000"/>
            <a:headEnd/>
            <a:tailEnd/>
          </a:ln>
        </p:spPr>
      </p:pic>
      <p:sp>
        <p:nvSpPr>
          <p:cNvPr id="6" name="Rectangle 5"/>
          <p:cNvSpPr/>
          <p:nvPr userDrawn="1"/>
        </p:nvSpPr>
        <p:spPr>
          <a:xfrm>
            <a:off x="4230000" y="6669360"/>
            <a:ext cx="684213"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2" name="Title 1"/>
          <p:cNvSpPr>
            <a:spLocks noGrp="1"/>
          </p:cNvSpPr>
          <p:nvPr>
            <p:ph type="title" hasCustomPrompt="1"/>
          </p:nvPr>
        </p:nvSpPr>
        <p:spPr>
          <a:xfrm>
            <a:off x="4139952" y="1700808"/>
            <a:ext cx="4536504" cy="2016224"/>
          </a:xfrm>
        </p:spPr>
        <p:txBody>
          <a:bodyPr/>
          <a:lstStyle>
            <a:lvl1pPr indent="0">
              <a:defRPr sz="4800">
                <a:solidFill>
                  <a:srgbClr val="FFD624"/>
                </a:solidFill>
              </a:defRPr>
            </a:lvl1pPr>
          </a:lstStyle>
          <a:p>
            <a:r>
              <a:rPr lang="en-GB" dirty="0" smtClean="0"/>
              <a:t>Title</a:t>
            </a:r>
            <a:endParaRPr lang="en-GB" dirty="0"/>
          </a:p>
        </p:txBody>
      </p:sp>
      <p:sp>
        <p:nvSpPr>
          <p:cNvPr id="3" name="Content Placeholder 2"/>
          <p:cNvSpPr>
            <a:spLocks noGrp="1"/>
          </p:cNvSpPr>
          <p:nvPr>
            <p:ph idx="1" hasCustomPrompt="1"/>
          </p:nvPr>
        </p:nvSpPr>
        <p:spPr>
          <a:xfrm>
            <a:off x="467544" y="3933056"/>
            <a:ext cx="3744416" cy="1872208"/>
          </a:xfrm>
        </p:spPr>
        <p:txBody>
          <a:bodyPr/>
          <a:lstStyle>
            <a:lvl1pPr marL="0" indent="0">
              <a:buNone/>
              <a:defRPr sz="3000" b="1" i="0">
                <a:solidFill>
                  <a:schemeClr val="bg1"/>
                </a:solidFill>
              </a:defRPr>
            </a:lvl1pPr>
            <a:lvl3pPr marL="228600" indent="-228600" algn="l">
              <a:defRPr sz="3000" b="1">
                <a:solidFill>
                  <a:schemeClr val="bg1"/>
                </a:solidFill>
              </a:defRPr>
            </a:lvl3pPr>
          </a:lstStyle>
          <a:p>
            <a:pPr lvl="0"/>
            <a:r>
              <a:rPr lang="en-US" dirty="0" smtClean="0"/>
              <a:t>Subtitle</a:t>
            </a:r>
          </a:p>
        </p:txBody>
      </p:sp>
      <p:sp>
        <p:nvSpPr>
          <p:cNvPr id="7" name="Rectangle 4"/>
          <p:cNvSpPr>
            <a:spLocks noGrp="1" noChangeArrowheads="1"/>
          </p:cNvSpPr>
          <p:nvPr>
            <p:ph type="dt" sz="half" idx="10"/>
          </p:nvPr>
        </p:nvSpPr>
        <p:spPr/>
        <p:txBody>
          <a:bodyPr/>
          <a:lstStyle>
            <a:lvl1pPr>
              <a:defRPr dirty="0">
                <a:solidFill>
                  <a:schemeClr val="bg1"/>
                </a:solidFill>
              </a:defRPr>
            </a:lvl1pPr>
          </a:lstStyle>
          <a:p>
            <a:pPr>
              <a:defRPr/>
            </a:pPr>
            <a:endParaRPr lang="en-GB" dirty="0"/>
          </a:p>
        </p:txBody>
      </p:sp>
      <p:sp>
        <p:nvSpPr>
          <p:cNvPr id="8" name="Rectangle 5"/>
          <p:cNvSpPr>
            <a:spLocks noGrp="1" noChangeArrowheads="1"/>
          </p:cNvSpPr>
          <p:nvPr>
            <p:ph type="ftr" sz="quarter" idx="11"/>
          </p:nvPr>
        </p:nvSpPr>
        <p:spPr/>
        <p:txBody>
          <a:bodyPr/>
          <a:lstStyle>
            <a:lvl1pPr>
              <a:defRPr dirty="0">
                <a:solidFill>
                  <a:schemeClr val="bg1"/>
                </a:solidFill>
              </a:defRPr>
            </a:lvl1pPr>
          </a:lstStyle>
          <a:p>
            <a:pPr>
              <a:defRPr/>
            </a:pPr>
            <a:endParaRPr lang="en-GB" dirty="0"/>
          </a:p>
        </p:txBody>
      </p:sp>
      <p:sp>
        <p:nvSpPr>
          <p:cNvPr id="9" name="Rectangle 6"/>
          <p:cNvSpPr>
            <a:spLocks noGrp="1" noChangeArrowheads="1"/>
          </p:cNvSpPr>
          <p:nvPr>
            <p:ph type="sldNum" sz="quarter" idx="12"/>
          </p:nvPr>
        </p:nvSpPr>
        <p:spPr/>
        <p:txBody>
          <a:bodyPr/>
          <a:lstStyle>
            <a:lvl1pPr>
              <a:defRPr smtClean="0">
                <a:solidFill>
                  <a:schemeClr val="bg1"/>
                </a:solidFill>
              </a:defRPr>
            </a:lvl1pPr>
          </a:lstStyle>
          <a:p>
            <a:pPr>
              <a:defRPr/>
            </a:pPr>
            <a:fld id="{2BB59E6E-B967-488E-B209-8B7FA0D7AF99}" type="slidenum">
              <a:rPr lang="en-GB"/>
              <a:pPr>
                <a:defRPr/>
              </a:pPr>
              <a:t>‹#›</a:t>
            </a:fld>
            <a:endParaRPr lang="en-GB"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DE98375-5C84-4176-84A5-B6A3E0825F02}"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77C7773-6390-40B5-8F3A-46FD9E5B7090}"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bg>
      <p:bgPr>
        <a:solidFill>
          <a:srgbClr val="24439C"/>
        </a:solidFill>
        <a:effectLst/>
      </p:bgPr>
    </p:bg>
    <p:spTree>
      <p:nvGrpSpPr>
        <p:cNvPr id="1" name=""/>
        <p:cNvGrpSpPr/>
        <p:nvPr/>
      </p:nvGrpSpPr>
      <p:grpSpPr>
        <a:xfrm>
          <a:off x="0" y="0"/>
          <a:ext cx="0" cy="0"/>
          <a:chOff x="0" y="0"/>
          <a:chExt cx="0" cy="0"/>
        </a:xfrm>
      </p:grpSpPr>
      <p:sp>
        <p:nvSpPr>
          <p:cNvPr id="22" name="Title 1"/>
          <p:cNvSpPr>
            <a:spLocks noGrp="1"/>
          </p:cNvSpPr>
          <p:nvPr>
            <p:ph type="ctrTitle"/>
          </p:nvPr>
        </p:nvSpPr>
        <p:spPr>
          <a:xfrm>
            <a:off x="685800" y="2130425"/>
            <a:ext cx="7772400" cy="1470025"/>
          </a:xfrm>
        </p:spPr>
        <p:txBody>
          <a:bodyPr/>
          <a:lstStyle/>
          <a:p>
            <a:pPr eaLnBrk="1" hangingPunct="1"/>
            <a:endParaRPr lang="en-GB" altLang="en-US" smtClean="0"/>
          </a:p>
        </p:txBody>
      </p:sp>
      <p:sp>
        <p:nvSpPr>
          <p:cNvPr id="23" name="Subtitle 2"/>
          <p:cNvSpPr>
            <a:spLocks noGrp="1"/>
          </p:cNvSpPr>
          <p:nvPr>
            <p:ph type="subTitle" idx="1"/>
          </p:nvPr>
        </p:nvSpPr>
        <p:spPr>
          <a:xfrm>
            <a:off x="1371600" y="3886200"/>
            <a:ext cx="6400800" cy="1752600"/>
          </a:xfrm>
        </p:spPr>
        <p:txBody>
          <a:bodyPr rtlCol="0">
            <a:normAutofit/>
          </a:bodyPr>
          <a:lstStyle/>
          <a:p>
            <a:pPr eaLnBrk="1" fontAlgn="auto" hangingPunct="1">
              <a:spcAft>
                <a:spcPts val="0"/>
              </a:spcAft>
              <a:buFont typeface="Arial" panose="020B0604020202020204" pitchFamily="34" charset="0"/>
              <a:buNone/>
              <a:defRPr/>
            </a:pPr>
            <a:endParaRPr lang="en-GB" dirty="0" smtClean="0"/>
          </a:p>
        </p:txBody>
      </p:sp>
      <p:pic>
        <p:nvPicPr>
          <p:cNvPr id="24" name="Picture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10050" y="6426200"/>
            <a:ext cx="7239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Rectangle 25"/>
          <p:cNvSpPr/>
          <p:nvPr/>
        </p:nvSpPr>
        <p:spPr bwMode="auto">
          <a:xfrm>
            <a:off x="-14288" y="-171450"/>
            <a:ext cx="9158288" cy="11525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28" name="Picture 4"/>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93939" y="116632"/>
            <a:ext cx="1771618" cy="1232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585043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4" name="Picture 17"/>
          <p:cNvPicPr>
            <a:picLocks noChangeAspect="1" noChangeArrowheads="1"/>
          </p:cNvPicPr>
          <p:nvPr userDrawn="1"/>
        </p:nvPicPr>
        <p:blipFill>
          <a:blip r:embed="rId2" cstate="print"/>
          <a:srcRect/>
          <a:stretch>
            <a:fillRect/>
          </a:stretch>
        </p:blipFill>
        <p:spPr bwMode="auto">
          <a:xfrm>
            <a:off x="6577013" y="6145213"/>
            <a:ext cx="2243137" cy="596900"/>
          </a:xfrm>
          <a:prstGeom prst="rect">
            <a:avLst/>
          </a:prstGeom>
          <a:noFill/>
          <a:ln w="9525">
            <a:noFill/>
            <a:miter lim="800000"/>
            <a:headEnd/>
            <a:tailEnd/>
          </a:ln>
        </p:spPr>
      </p:pic>
    </p:spTree>
    <p:extLst>
      <p:ext uri="{BB962C8B-B14F-4D97-AF65-F5344CB8AC3E}">
        <p14:creationId xmlns:p14="http://schemas.microsoft.com/office/powerpoint/2010/main" val="419926994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55CA0F19-AC85-40E6-B736-CBF2DEE7814F}" type="datetimeFigureOut">
              <a:rPr lang="en-GB" smtClean="0"/>
              <a:t>02/12/2019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16C395A-6837-4D1D-B757-9C3A900A4905}" type="slidenum">
              <a:rPr lang="en-GB" smtClean="0"/>
              <a:t>‹#›</a:t>
            </a:fld>
            <a:endParaRPr lang="en-GB" dirty="0"/>
          </a:p>
        </p:txBody>
      </p:sp>
    </p:spTree>
    <p:extLst>
      <p:ext uri="{BB962C8B-B14F-4D97-AF65-F5344CB8AC3E}">
        <p14:creationId xmlns:p14="http://schemas.microsoft.com/office/powerpoint/2010/main" val="4556206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5CA0F19-AC85-40E6-B736-CBF2DEE7814F}" type="datetimeFigureOut">
              <a:rPr lang="en-GB" smtClean="0"/>
              <a:t>02/12/2019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16C395A-6837-4D1D-B757-9C3A900A4905}" type="slidenum">
              <a:rPr lang="en-GB" smtClean="0"/>
              <a:t>‹#›</a:t>
            </a:fld>
            <a:endParaRPr lang="en-GB" dirty="0"/>
          </a:p>
        </p:txBody>
      </p:sp>
    </p:spTree>
    <p:extLst>
      <p:ext uri="{BB962C8B-B14F-4D97-AF65-F5344CB8AC3E}">
        <p14:creationId xmlns:p14="http://schemas.microsoft.com/office/powerpoint/2010/main" val="215955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CA0F19-AC85-40E6-B736-CBF2DEE7814F}" type="datetimeFigureOut">
              <a:rPr lang="en-GB" smtClean="0"/>
              <a:t>02/12/2019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16C395A-6837-4D1D-B757-9C3A900A4905}" type="slidenum">
              <a:rPr lang="en-GB" smtClean="0"/>
              <a:t>‹#›</a:t>
            </a:fld>
            <a:endParaRPr lang="en-GB" dirty="0"/>
          </a:p>
        </p:txBody>
      </p:sp>
    </p:spTree>
    <p:extLst>
      <p:ext uri="{BB962C8B-B14F-4D97-AF65-F5344CB8AC3E}">
        <p14:creationId xmlns:p14="http://schemas.microsoft.com/office/powerpoint/2010/main" val="15210502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55CA0F19-AC85-40E6-B736-CBF2DEE7814F}" type="datetimeFigureOut">
              <a:rPr lang="en-GB" smtClean="0"/>
              <a:t>02/12/2019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16C395A-6837-4D1D-B757-9C3A900A4905}" type="slidenum">
              <a:rPr lang="en-GB" smtClean="0"/>
              <a:t>‹#›</a:t>
            </a:fld>
            <a:endParaRPr lang="en-GB" dirty="0"/>
          </a:p>
        </p:txBody>
      </p:sp>
    </p:spTree>
    <p:extLst>
      <p:ext uri="{BB962C8B-B14F-4D97-AF65-F5344CB8AC3E}">
        <p14:creationId xmlns:p14="http://schemas.microsoft.com/office/powerpoint/2010/main" val="6798011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55CA0F19-AC85-40E6-B736-CBF2DEE7814F}" type="datetimeFigureOut">
              <a:rPr lang="en-GB" smtClean="0"/>
              <a:t>02/12/2019</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116C395A-6837-4D1D-B757-9C3A900A4905}" type="slidenum">
              <a:rPr lang="en-GB" smtClean="0"/>
              <a:t>‹#›</a:t>
            </a:fld>
            <a:endParaRPr lang="en-GB" dirty="0"/>
          </a:p>
        </p:txBody>
      </p:sp>
    </p:spTree>
    <p:extLst>
      <p:ext uri="{BB962C8B-B14F-4D97-AF65-F5344CB8AC3E}">
        <p14:creationId xmlns:p14="http://schemas.microsoft.com/office/powerpoint/2010/main" val="16717495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55CA0F19-AC85-40E6-B736-CBF2DEE7814F}" type="datetimeFigureOut">
              <a:rPr lang="en-GB" smtClean="0"/>
              <a:t>02/12/2019</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116C395A-6837-4D1D-B757-9C3A900A4905}" type="slidenum">
              <a:rPr lang="en-GB" smtClean="0"/>
              <a:t>‹#›</a:t>
            </a:fld>
            <a:endParaRPr lang="en-GB" dirty="0"/>
          </a:p>
        </p:txBody>
      </p:sp>
    </p:spTree>
    <p:extLst>
      <p:ext uri="{BB962C8B-B14F-4D97-AF65-F5344CB8AC3E}">
        <p14:creationId xmlns:p14="http://schemas.microsoft.com/office/powerpoint/2010/main" val="3790358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17"/>
          <p:cNvPicPr>
            <a:picLocks noChangeAspect="1" noChangeArrowheads="1"/>
          </p:cNvPicPr>
          <p:nvPr userDrawn="1"/>
        </p:nvPicPr>
        <p:blipFill>
          <a:blip r:embed="rId2" cstate="print"/>
          <a:srcRect/>
          <a:stretch>
            <a:fillRect/>
          </a:stretch>
        </p:blipFill>
        <p:spPr bwMode="auto">
          <a:xfrm>
            <a:off x="6577013" y="6145213"/>
            <a:ext cx="2243137" cy="596900"/>
          </a:xfrm>
          <a:prstGeom prst="rect">
            <a:avLst/>
          </a:prstGeom>
          <a:noFill/>
          <a:ln w="9525">
            <a:noFill/>
            <a:miter lim="800000"/>
            <a:headEnd/>
            <a:tailEnd/>
          </a:ln>
        </p:spPr>
      </p:pic>
      <p:sp>
        <p:nvSpPr>
          <p:cNvPr id="2" name="Title 1"/>
          <p:cNvSpPr>
            <a:spLocks noGrp="1"/>
          </p:cNvSpPr>
          <p:nvPr>
            <p:ph type="title"/>
          </p:nvPr>
        </p:nvSpPr>
        <p:spPr>
          <a:xfrm>
            <a:off x="468313" y="980728"/>
            <a:ext cx="8229600" cy="936625"/>
          </a:xfrm>
        </p:spPr>
        <p:txBody>
          <a:bodyPr/>
          <a:lstStyle/>
          <a:p>
            <a:r>
              <a:rPr lang="en-US" smtClean="0"/>
              <a:t>Click to edit Master title style</a:t>
            </a:r>
            <a:endParaRPr lang="en-GB" dirty="0"/>
          </a:p>
        </p:txBody>
      </p:sp>
      <p:sp>
        <p:nvSpPr>
          <p:cNvPr id="5" name="Rectangle 4"/>
          <p:cNvSpPr>
            <a:spLocks noGrp="1" noChangeArrowheads="1"/>
          </p:cNvSpPr>
          <p:nvPr>
            <p:ph type="dt" sz="half" idx="10"/>
          </p:nvPr>
        </p:nvSpPr>
        <p:spPr>
          <a:xfrm>
            <a:off x="6577013" y="116632"/>
            <a:ext cx="2133600" cy="476250"/>
          </a:xfrm>
        </p:spPr>
        <p:txBody>
          <a:bodyPr/>
          <a:lstStyle>
            <a:lvl1pPr>
              <a:defRPr sz="1200"/>
            </a:lvl1pPr>
          </a:lstStyle>
          <a:p>
            <a:pPr>
              <a:defRPr/>
            </a:pPr>
            <a:endParaRPr lang="en-GB" dirty="0"/>
          </a:p>
        </p:txBody>
      </p:sp>
      <p:sp>
        <p:nvSpPr>
          <p:cNvPr id="6" name="Rectangle 5"/>
          <p:cNvSpPr>
            <a:spLocks noGrp="1" noChangeArrowheads="1"/>
          </p:cNvSpPr>
          <p:nvPr>
            <p:ph type="ftr" sz="quarter" idx="11"/>
          </p:nvPr>
        </p:nvSpPr>
        <p:spPr>
          <a:xfrm>
            <a:off x="3124200" y="6337126"/>
            <a:ext cx="2895600" cy="476250"/>
          </a:xfrm>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xfrm>
            <a:off x="467544" y="6297439"/>
            <a:ext cx="2133600" cy="476250"/>
          </a:xfrm>
        </p:spPr>
        <p:txBody>
          <a:bodyPr/>
          <a:lstStyle>
            <a:lvl1pPr algn="l">
              <a:defRPr/>
            </a:lvl1pPr>
          </a:lstStyle>
          <a:p>
            <a:pPr>
              <a:defRPr/>
            </a:pPr>
            <a:fld id="{37EC8A20-BA03-4FF7-8742-03D8AD4CA4F4}" type="slidenum">
              <a:rPr lang="en-GB" smtClean="0"/>
              <a:pPr>
                <a:defRPr/>
              </a:pPr>
              <a:t>‹#›</a:t>
            </a:fld>
            <a:endParaRPr lang="en-GB" dirty="0"/>
          </a:p>
        </p:txBody>
      </p:sp>
      <p:sp>
        <p:nvSpPr>
          <p:cNvPr id="9" name="Content Placeholder 2"/>
          <p:cNvSpPr>
            <a:spLocks noGrp="1"/>
          </p:cNvSpPr>
          <p:nvPr>
            <p:ph idx="1"/>
          </p:nvPr>
        </p:nvSpPr>
        <p:spPr>
          <a:xfrm>
            <a:off x="457200" y="2276872"/>
            <a:ext cx="8229600" cy="3633788"/>
          </a:xfrm>
        </p:spPr>
        <p:txBody>
          <a:bodyPr/>
          <a:lstStyle>
            <a:lvl1pPr marL="342900" indent="-342900">
              <a:buClr>
                <a:srgbClr val="0F5494"/>
              </a:buClr>
              <a:buFont typeface="Arial" pitchFamily="34" charset="0"/>
              <a:buChar char="•"/>
              <a:defRPr/>
            </a:lvl1pPr>
            <a:lvl2pPr>
              <a:buClr>
                <a:srgbClr val="0F5494"/>
              </a:buClr>
              <a:defRPr/>
            </a:lvl2pPr>
          </a:lstStyle>
          <a:p>
            <a:pPr lvl="0"/>
            <a:r>
              <a:rPr lang="en-US" smtClean="0"/>
              <a:t>Edit Master text styles</a:t>
            </a:r>
          </a:p>
          <a:p>
            <a:pPr lvl="1"/>
            <a:r>
              <a:rPr lang="en-US" smtClean="0"/>
              <a:t>Second level</a:t>
            </a:r>
          </a:p>
          <a:p>
            <a:pPr lvl="2"/>
            <a:r>
              <a:rPr lang="en-US" smtClean="0"/>
              <a:t>Third level</a:t>
            </a: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CA0F19-AC85-40E6-B736-CBF2DEE7814F}" type="datetimeFigureOut">
              <a:rPr lang="en-GB" smtClean="0"/>
              <a:t>02/12/2019</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116C395A-6837-4D1D-B757-9C3A900A4905}" type="slidenum">
              <a:rPr lang="en-GB" smtClean="0"/>
              <a:t>‹#›</a:t>
            </a:fld>
            <a:endParaRPr lang="en-GB" dirty="0"/>
          </a:p>
        </p:txBody>
      </p:sp>
    </p:spTree>
    <p:extLst>
      <p:ext uri="{BB962C8B-B14F-4D97-AF65-F5344CB8AC3E}">
        <p14:creationId xmlns:p14="http://schemas.microsoft.com/office/powerpoint/2010/main" val="19738762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5CA0F19-AC85-40E6-B736-CBF2DEE7814F}" type="datetimeFigureOut">
              <a:rPr lang="en-GB" smtClean="0"/>
              <a:t>02/12/2019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16C395A-6837-4D1D-B757-9C3A900A4905}" type="slidenum">
              <a:rPr lang="en-GB" smtClean="0"/>
              <a:t>‹#›</a:t>
            </a:fld>
            <a:endParaRPr lang="en-GB" dirty="0"/>
          </a:p>
        </p:txBody>
      </p:sp>
    </p:spTree>
    <p:extLst>
      <p:ext uri="{BB962C8B-B14F-4D97-AF65-F5344CB8AC3E}">
        <p14:creationId xmlns:p14="http://schemas.microsoft.com/office/powerpoint/2010/main" val="35035028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5CA0F19-AC85-40E6-B736-CBF2DEE7814F}" type="datetimeFigureOut">
              <a:rPr lang="en-GB" smtClean="0"/>
              <a:t>02/12/2019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16C395A-6837-4D1D-B757-9C3A900A4905}" type="slidenum">
              <a:rPr lang="en-GB" smtClean="0"/>
              <a:t>‹#›</a:t>
            </a:fld>
            <a:endParaRPr lang="en-GB" dirty="0"/>
          </a:p>
        </p:txBody>
      </p:sp>
    </p:spTree>
    <p:extLst>
      <p:ext uri="{BB962C8B-B14F-4D97-AF65-F5344CB8AC3E}">
        <p14:creationId xmlns:p14="http://schemas.microsoft.com/office/powerpoint/2010/main" val="17350586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5CA0F19-AC85-40E6-B736-CBF2DEE7814F}" type="datetimeFigureOut">
              <a:rPr lang="en-GB" smtClean="0"/>
              <a:t>02/12/2019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16C395A-6837-4D1D-B757-9C3A900A4905}" type="slidenum">
              <a:rPr lang="en-GB" smtClean="0"/>
              <a:t>‹#›</a:t>
            </a:fld>
            <a:endParaRPr lang="en-GB" dirty="0"/>
          </a:p>
        </p:txBody>
      </p:sp>
    </p:spTree>
    <p:extLst>
      <p:ext uri="{BB962C8B-B14F-4D97-AF65-F5344CB8AC3E}">
        <p14:creationId xmlns:p14="http://schemas.microsoft.com/office/powerpoint/2010/main" val="33276859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5CA0F19-AC85-40E6-B736-CBF2DEE7814F}" type="datetimeFigureOut">
              <a:rPr lang="en-GB" smtClean="0"/>
              <a:t>02/12/2019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16C395A-6837-4D1D-B757-9C3A900A4905}" type="slidenum">
              <a:rPr lang="en-GB" smtClean="0"/>
              <a:t>‹#›</a:t>
            </a:fld>
            <a:endParaRPr lang="en-GB" dirty="0"/>
          </a:p>
        </p:txBody>
      </p:sp>
    </p:spTree>
    <p:extLst>
      <p:ext uri="{BB962C8B-B14F-4D97-AF65-F5344CB8AC3E}">
        <p14:creationId xmlns:p14="http://schemas.microsoft.com/office/powerpoint/2010/main" val="30044775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7662491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9" name="Title 1"/>
          <p:cNvSpPr>
            <a:spLocks noGrp="1"/>
          </p:cNvSpPr>
          <p:nvPr>
            <p:ph type="ctrTitle"/>
          </p:nvPr>
        </p:nvSpPr>
        <p:spPr>
          <a:xfrm>
            <a:off x="685800" y="2130425"/>
            <a:ext cx="7772400" cy="1470025"/>
          </a:xfrm>
        </p:spPr>
        <p:txBody>
          <a:bodyPr/>
          <a:lstStyle/>
          <a:p>
            <a:pPr eaLnBrk="1" hangingPunct="1"/>
            <a:endParaRPr lang="en-GB" altLang="en-US" smtClean="0"/>
          </a:p>
        </p:txBody>
      </p:sp>
      <p:sp>
        <p:nvSpPr>
          <p:cNvPr id="11" name="Subtitle 2"/>
          <p:cNvSpPr>
            <a:spLocks noGrp="1"/>
          </p:cNvSpPr>
          <p:nvPr>
            <p:ph type="subTitle" idx="1"/>
          </p:nvPr>
        </p:nvSpPr>
        <p:spPr>
          <a:xfrm>
            <a:off x="1371600" y="3886200"/>
            <a:ext cx="6400800" cy="1752600"/>
          </a:xfrm>
        </p:spPr>
        <p:txBody>
          <a:bodyPr rtlCol="0">
            <a:normAutofit/>
          </a:bodyPr>
          <a:lstStyle/>
          <a:p>
            <a:pPr eaLnBrk="1" fontAlgn="auto" hangingPunct="1">
              <a:spcAft>
                <a:spcPts val="0"/>
              </a:spcAft>
              <a:buFont typeface="Arial" panose="020B0604020202020204" pitchFamily="34" charset="0"/>
              <a:buNone/>
              <a:defRPr/>
            </a:pPr>
            <a:endParaRPr lang="en-GB" dirty="0" smtClean="0"/>
          </a:p>
        </p:txBody>
      </p:sp>
      <p:pic>
        <p:nvPicPr>
          <p:cNvPr id="12" name="Picture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73538" y="6408738"/>
            <a:ext cx="706437"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11"/>
          <p:cNvGrpSpPr>
            <a:grpSpLocks/>
          </p:cNvGrpSpPr>
          <p:nvPr userDrawn="1"/>
        </p:nvGrpSpPr>
        <p:grpSpPr bwMode="auto">
          <a:xfrm>
            <a:off x="0" y="-171450"/>
            <a:ext cx="9158288" cy="1592263"/>
            <a:chOff x="0" y="-171400"/>
            <a:chExt cx="9158325" cy="1592645"/>
          </a:xfrm>
        </p:grpSpPr>
        <p:sp>
          <p:nvSpPr>
            <p:cNvPr id="14" name="Rectangle 13"/>
            <p:cNvSpPr/>
            <p:nvPr/>
          </p:nvSpPr>
          <p:spPr>
            <a:xfrm>
              <a:off x="0" y="-171400"/>
              <a:ext cx="9158325" cy="1197262"/>
            </a:xfrm>
            <a:prstGeom prst="rect">
              <a:avLst/>
            </a:prstGeom>
            <a:solidFill>
              <a:srgbClr val="2443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15"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31962" y="92485"/>
              <a:ext cx="1900195" cy="1328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240924323"/>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and Content">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t="14410" b="1701"/>
          <a:stretch/>
        </p:blipFill>
        <p:spPr>
          <a:xfrm>
            <a:off x="0" y="1104900"/>
            <a:ext cx="9144000" cy="5753100"/>
          </a:xfrm>
          <a:prstGeom prst="rect">
            <a:avLst/>
          </a:prstGeom>
        </p:spPr>
      </p:pic>
      <p:pic>
        <p:nvPicPr>
          <p:cNvPr id="5" name="Picture 6" descr="LOGO CE-EN-quadri.eps"/>
          <p:cNvPicPr>
            <a:picLocks noChangeAspect="1"/>
          </p:cNvPicPr>
          <p:nvPr userDrawn="1"/>
        </p:nvPicPr>
        <p:blipFill>
          <a:blip r:embed="rId3" cstate="print"/>
          <a:srcRect/>
          <a:stretch>
            <a:fillRect/>
          </a:stretch>
        </p:blipFill>
        <p:spPr bwMode="auto">
          <a:xfrm>
            <a:off x="3906000" y="332656"/>
            <a:ext cx="1584325" cy="1100138"/>
          </a:xfrm>
          <a:prstGeom prst="rect">
            <a:avLst/>
          </a:prstGeom>
          <a:noFill/>
          <a:ln w="9525">
            <a:noFill/>
            <a:miter lim="800000"/>
            <a:headEnd/>
            <a:tailEnd/>
          </a:ln>
        </p:spPr>
      </p:pic>
      <p:sp>
        <p:nvSpPr>
          <p:cNvPr id="6" name="Rectangle 5"/>
          <p:cNvSpPr/>
          <p:nvPr userDrawn="1"/>
        </p:nvSpPr>
        <p:spPr>
          <a:xfrm>
            <a:off x="4230000" y="6669360"/>
            <a:ext cx="684213"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13" name="Title 12"/>
          <p:cNvSpPr>
            <a:spLocks noGrp="1"/>
          </p:cNvSpPr>
          <p:nvPr>
            <p:ph type="title"/>
          </p:nvPr>
        </p:nvSpPr>
        <p:spPr>
          <a:xfrm>
            <a:off x="457306" y="2708920"/>
            <a:ext cx="3682646" cy="2880320"/>
          </a:xfrm>
          <a:prstGeom prst="rect">
            <a:avLst/>
          </a:prstGeom>
        </p:spPr>
        <p:txBody>
          <a:bodyPr anchor="t"/>
          <a:lstStyle>
            <a:lvl1pPr marL="0" indent="0">
              <a:defRPr baseline="0">
                <a:solidFill>
                  <a:schemeClr val="tx2"/>
                </a:solidFill>
                <a:latin typeface="Arial" panose="020B0604020202020204" pitchFamily="34" charset="0"/>
                <a:cs typeface="Arial" panose="020B0604020202020204" pitchFamily="34" charset="0"/>
              </a:defRPr>
            </a:lvl1pPr>
          </a:lstStyle>
          <a:p>
            <a:r>
              <a:rPr lang="en-US"/>
              <a:t>Click to edit Master title style</a:t>
            </a:r>
            <a:endParaRPr lang="en-GB" dirty="0"/>
          </a:p>
        </p:txBody>
      </p:sp>
    </p:spTree>
    <p:extLst>
      <p:ext uri="{BB962C8B-B14F-4D97-AF65-F5344CB8AC3E}">
        <p14:creationId xmlns:p14="http://schemas.microsoft.com/office/powerpoint/2010/main" val="1559917125"/>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17"/>
          <p:cNvPicPr>
            <a:picLocks noChangeAspect="1" noChangeArrowheads="1"/>
          </p:cNvPicPr>
          <p:nvPr userDrawn="1"/>
        </p:nvPicPr>
        <p:blipFill>
          <a:blip r:embed="rId2" cstate="print"/>
          <a:srcRect/>
          <a:stretch>
            <a:fillRect/>
          </a:stretch>
        </p:blipFill>
        <p:spPr bwMode="auto">
          <a:xfrm>
            <a:off x="6577013" y="6145213"/>
            <a:ext cx="2243137" cy="596900"/>
          </a:xfrm>
          <a:prstGeom prst="rect">
            <a:avLst/>
          </a:prstGeom>
          <a:noFill/>
          <a:ln w="9525">
            <a:noFill/>
            <a:miter lim="800000"/>
            <a:headEnd/>
            <a:tailEnd/>
          </a:ln>
        </p:spPr>
      </p:pic>
    </p:spTree>
    <p:extLst>
      <p:ext uri="{BB962C8B-B14F-4D97-AF65-F5344CB8AC3E}">
        <p14:creationId xmlns:p14="http://schemas.microsoft.com/office/powerpoint/2010/main" val="24146323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8" y="0"/>
            <a:ext cx="9143183" cy="6857999"/>
          </a:xfrm>
          <a:prstGeom prst="rect">
            <a:avLst/>
          </a:prstGeom>
        </p:spPr>
      </p:pic>
      <p:sp>
        <p:nvSpPr>
          <p:cNvPr id="3" name="Rectangle 2"/>
          <p:cNvSpPr/>
          <p:nvPr userDrawn="1"/>
        </p:nvSpPr>
        <p:spPr>
          <a:xfrm>
            <a:off x="0" y="6021288"/>
            <a:ext cx="9143592" cy="83671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p>
        </p:txBody>
      </p:sp>
      <p:pic>
        <p:nvPicPr>
          <p:cNvPr id="4" name="Picture 17"/>
          <p:cNvPicPr>
            <a:picLocks noChangeAspect="1" noChangeArrowheads="1"/>
          </p:cNvPicPr>
          <p:nvPr userDrawn="1"/>
        </p:nvPicPr>
        <p:blipFill>
          <a:blip r:embed="rId3" cstate="print"/>
          <a:srcRect/>
          <a:stretch>
            <a:fillRect/>
          </a:stretch>
        </p:blipFill>
        <p:spPr bwMode="auto">
          <a:xfrm>
            <a:off x="6577013" y="6145213"/>
            <a:ext cx="2243137" cy="596900"/>
          </a:xfrm>
          <a:prstGeom prst="rect">
            <a:avLst/>
          </a:prstGeom>
          <a:noFill/>
          <a:ln w="9525">
            <a:noFill/>
            <a:miter lim="800000"/>
            <a:headEnd/>
            <a:tailEnd/>
          </a:ln>
        </p:spPr>
      </p:pic>
    </p:spTree>
    <p:extLst>
      <p:ext uri="{BB962C8B-B14F-4D97-AF65-F5344CB8AC3E}">
        <p14:creationId xmlns:p14="http://schemas.microsoft.com/office/powerpoint/2010/main" val="19842767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5E88F9B-71EE-4D5C-B44E-012EF44E925A}" type="slidenum">
              <a:rPr lang="en-GB"/>
              <a:pPr>
                <a:defRPr/>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p:cNvPicPr>
            <a:picLocks noChangeAspect="1"/>
          </p:cNvPicPr>
          <p:nvPr userDrawn="1"/>
        </p:nvPicPr>
        <p:blipFill rotWithShape="1">
          <a:blip r:embed="rId2">
            <a:extLst>
              <a:ext uri="{28A0092B-C50C-407E-A947-70E740481C1C}">
                <a14:useLocalDpi xmlns:a14="http://schemas.microsoft.com/office/drawing/2010/main" val="0"/>
              </a:ext>
            </a:extLst>
          </a:blip>
          <a:srcRect l="39375"/>
          <a:stretch/>
        </p:blipFill>
        <p:spPr>
          <a:xfrm>
            <a:off x="3600450" y="0"/>
            <a:ext cx="5543550" cy="6857999"/>
          </a:xfrm>
          <a:prstGeom prst="rect">
            <a:avLst/>
          </a:prstGeom>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502" y="6286501"/>
            <a:ext cx="9119660" cy="571499"/>
          </a:xfrm>
          <a:prstGeom prst="rect">
            <a:avLst/>
          </a:prstGeom>
        </p:spPr>
      </p:pic>
      <p:pic>
        <p:nvPicPr>
          <p:cNvPr id="4" name="Picture 17"/>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6804248" y="5592996"/>
            <a:ext cx="2015901" cy="528919"/>
          </a:xfrm>
          <a:prstGeom prst="rect">
            <a:avLst/>
          </a:prstGeom>
          <a:noFill/>
          <a:ln w="9525">
            <a:noFill/>
            <a:miter lim="800000"/>
            <a:headEnd/>
            <a:tailEnd/>
          </a:ln>
        </p:spPr>
      </p:pic>
    </p:spTree>
    <p:extLst>
      <p:ext uri="{BB962C8B-B14F-4D97-AF65-F5344CB8AC3E}">
        <p14:creationId xmlns:p14="http://schemas.microsoft.com/office/powerpoint/2010/main" val="17287337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3496AA40-7F4F-476C-B918-6C74D72A3D75}" type="slidenum">
              <a:rPr lang="en-GB" altLang="en-US"/>
              <a:pPr/>
              <a:t>‹#›</a:t>
            </a:fld>
            <a:endParaRPr lang="en-GB" altLang="en-US"/>
          </a:p>
        </p:txBody>
      </p:sp>
    </p:spTree>
    <p:extLst>
      <p:ext uri="{BB962C8B-B14F-4D97-AF65-F5344CB8AC3E}">
        <p14:creationId xmlns:p14="http://schemas.microsoft.com/office/powerpoint/2010/main" val="38354241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pic>
        <p:nvPicPr>
          <p:cNvPr id="4" name="Picture 17"/>
          <p:cNvPicPr>
            <a:picLocks noChangeAspect="1" noChangeArrowheads="1"/>
          </p:cNvPicPr>
          <p:nvPr userDrawn="1"/>
        </p:nvPicPr>
        <p:blipFill>
          <a:blip r:embed="rId2" cstate="print"/>
          <a:srcRect/>
          <a:stretch>
            <a:fillRect/>
          </a:stretch>
        </p:blipFill>
        <p:spPr bwMode="auto">
          <a:xfrm>
            <a:off x="6577013" y="6145213"/>
            <a:ext cx="2243137" cy="596900"/>
          </a:xfrm>
          <a:prstGeom prst="rect">
            <a:avLst/>
          </a:prstGeom>
          <a:noFill/>
          <a:ln w="9525">
            <a:noFill/>
            <a:miter lim="800000"/>
            <a:headEnd/>
            <a:tailEnd/>
          </a:ln>
        </p:spPr>
      </p:pic>
      <p:sp>
        <p:nvSpPr>
          <p:cNvPr id="2" name="Title 1"/>
          <p:cNvSpPr>
            <a:spLocks noGrp="1"/>
          </p:cNvSpPr>
          <p:nvPr>
            <p:ph type="title"/>
          </p:nvPr>
        </p:nvSpPr>
        <p:spPr>
          <a:xfrm>
            <a:off x="468313" y="980728"/>
            <a:ext cx="8229600" cy="936625"/>
          </a:xfrm>
        </p:spPr>
        <p:txBody>
          <a:bodyPr/>
          <a:lstStyle/>
          <a:p>
            <a:r>
              <a:rPr lang="en-US" smtClean="0"/>
              <a:t>Click to edit Master title style</a:t>
            </a:r>
            <a:endParaRPr lang="en-GB" dirty="0"/>
          </a:p>
        </p:txBody>
      </p:sp>
      <p:sp>
        <p:nvSpPr>
          <p:cNvPr id="5" name="Rectangle 4"/>
          <p:cNvSpPr>
            <a:spLocks noGrp="1" noChangeArrowheads="1"/>
          </p:cNvSpPr>
          <p:nvPr>
            <p:ph type="dt" sz="half" idx="10"/>
          </p:nvPr>
        </p:nvSpPr>
        <p:spPr>
          <a:xfrm>
            <a:off x="6577013" y="116632"/>
            <a:ext cx="2133600" cy="476250"/>
          </a:xfrm>
        </p:spPr>
        <p:txBody>
          <a:bodyPr/>
          <a:lstStyle>
            <a:lvl1pPr>
              <a:defRPr sz="1200"/>
            </a:lvl1pPr>
          </a:lstStyle>
          <a:p>
            <a:pPr>
              <a:defRPr/>
            </a:pPr>
            <a:endParaRPr lang="en-GB" dirty="0"/>
          </a:p>
        </p:txBody>
      </p:sp>
      <p:sp>
        <p:nvSpPr>
          <p:cNvPr id="6" name="Rectangle 5"/>
          <p:cNvSpPr>
            <a:spLocks noGrp="1" noChangeArrowheads="1"/>
          </p:cNvSpPr>
          <p:nvPr>
            <p:ph type="ftr" sz="quarter" idx="11"/>
          </p:nvPr>
        </p:nvSpPr>
        <p:spPr>
          <a:xfrm>
            <a:off x="3124200" y="6337126"/>
            <a:ext cx="2895600" cy="476250"/>
          </a:xfrm>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xfrm>
            <a:off x="467544" y="6297439"/>
            <a:ext cx="2133600" cy="476250"/>
          </a:xfrm>
        </p:spPr>
        <p:txBody>
          <a:bodyPr/>
          <a:lstStyle>
            <a:lvl1pPr algn="l">
              <a:defRPr/>
            </a:lvl1pPr>
          </a:lstStyle>
          <a:p>
            <a:pPr>
              <a:defRPr/>
            </a:pPr>
            <a:fld id="{37EC8A20-BA03-4FF7-8742-03D8AD4CA4F4}" type="slidenum">
              <a:rPr lang="en-GB" smtClean="0"/>
              <a:pPr>
                <a:defRPr/>
              </a:pPr>
              <a:t>‹#›</a:t>
            </a:fld>
            <a:endParaRPr lang="en-GB" dirty="0"/>
          </a:p>
        </p:txBody>
      </p:sp>
      <p:sp>
        <p:nvSpPr>
          <p:cNvPr id="9" name="Content Placeholder 2"/>
          <p:cNvSpPr>
            <a:spLocks noGrp="1"/>
          </p:cNvSpPr>
          <p:nvPr>
            <p:ph idx="1"/>
          </p:nvPr>
        </p:nvSpPr>
        <p:spPr>
          <a:xfrm>
            <a:off x="457200" y="2276872"/>
            <a:ext cx="8229600" cy="3633788"/>
          </a:xfrm>
        </p:spPr>
        <p:txBody>
          <a:bodyPr/>
          <a:lstStyle>
            <a:lvl1pPr marL="342900" indent="-342900">
              <a:buClr>
                <a:srgbClr val="0F5494"/>
              </a:buClr>
              <a:buFont typeface="Arial" pitchFamily="34" charset="0"/>
              <a:buChar char="•"/>
              <a:defRPr/>
            </a:lvl1pPr>
            <a:lvl2pPr>
              <a:buClr>
                <a:srgbClr val="0F5494"/>
              </a:buClr>
              <a:defRPr/>
            </a:lvl2pPr>
          </a:lstStyle>
          <a:p>
            <a:pPr lvl="0"/>
            <a:r>
              <a:rPr lang="en-US" smtClean="0"/>
              <a:t>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23740533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96CDD1B-50E0-44E8-82B7-F85F69F6D40C}"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30E8177A-0CE3-43B6-B11B-ED2E8AEAD8D3}"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BD855DDF-6655-40F2-8D9E-CA15739A7ECF}"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1DEBFC62-E3CF-4012-8A8B-ABF1C18EA022}"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88800BF-55FD-4017-8F82-94A8DE4F5750}"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4747253-C9BC-4251-8AE3-8910CE9253F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5.jpe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9.xml"/><Relationship Id="rId7"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dirty="0" smtClean="0"/>
              <a:t>Et dolor fragum</a:t>
            </a:r>
            <a:endParaRPr lang="en-GB" dirty="0" smtClean="0"/>
          </a:p>
          <a:p>
            <a:pPr lvl="1"/>
            <a:r>
              <a:rPr lang="en-GB" dirty="0" smtClean="0"/>
              <a:t>Et </a:t>
            </a:r>
            <a:r>
              <a:rPr lang="en-GB" dirty="0" err="1" smtClean="0"/>
              <a:t>dolor</a:t>
            </a:r>
            <a:r>
              <a:rPr lang="en-GB" dirty="0" smtClean="0"/>
              <a:t> </a:t>
            </a:r>
            <a:r>
              <a:rPr lang="en-GB" dirty="0" err="1" smtClean="0"/>
              <a:t>fragum</a:t>
            </a:r>
            <a:endParaRPr lang="en-GB" dirty="0" smtClean="0"/>
          </a:p>
          <a:p>
            <a:pPr lvl="2"/>
            <a:r>
              <a:rPr lang="en-GB" dirty="0" smtClean="0"/>
              <a:t>- Et </a:t>
            </a:r>
            <a:r>
              <a:rPr lang="en-GB" dirty="0" err="1" smtClean="0"/>
              <a:t>dolor</a:t>
            </a:r>
            <a:r>
              <a:rPr lang="en-GB" dirty="0" smtClean="0"/>
              <a:t> </a:t>
            </a:r>
            <a:r>
              <a:rPr lang="en-GB" dirty="0" err="1" smtClean="0"/>
              <a:t>fragum</a:t>
            </a:r>
            <a:endParaRPr lang="en-GB" dirty="0"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dirty="0">
                <a:solidFill>
                  <a:schemeClr val="tx1"/>
                </a:solidFill>
                <a:latin typeface="+mj-lt"/>
                <a:ea typeface="+mn-ea"/>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9C8D21B7-B314-438C-91E9-7FF9087DC078}"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753" r:id="rId1"/>
    <p:sldLayoutId id="2147483752"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69" r:id="rId12"/>
    <p:sldLayoutId id="2147483770" r:id="rId13"/>
  </p:sldLayoutIdLst>
  <p:hf sldNum="0" hdr="0" ftr="0" dt="0"/>
  <p:txStyles>
    <p:title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CA0F19-AC85-40E6-B736-CBF2DEE7814F}" type="datetimeFigureOut">
              <a:rPr lang="en-GB" smtClean="0"/>
              <a:t>02/12/2019</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6C395A-6837-4D1D-B757-9C3A900A4905}" type="slidenum">
              <a:rPr lang="en-GB" smtClean="0"/>
              <a:t>‹#›</a:t>
            </a:fld>
            <a:endParaRPr lang="en-GB" dirty="0"/>
          </a:p>
        </p:txBody>
      </p:sp>
      <p:pic>
        <p:nvPicPr>
          <p:cNvPr id="7" name="Image 2" descr="EEAS powerpoint dc_3.jpg"/>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1222375"/>
            <a:ext cx="9144000" cy="563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2" descr="EEAS-powerpoint-dc_2.png"/>
          <p:cNvPicPr>
            <a:picLocks noChangeAspect="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6516688" y="109538"/>
            <a:ext cx="2555875"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9"/>
          <p:cNvSpPr txBox="1">
            <a:spLocks noChangeArrowheads="1"/>
          </p:cNvSpPr>
          <p:nvPr userDrawn="1"/>
        </p:nvSpPr>
        <p:spPr bwMode="auto">
          <a:xfrm>
            <a:off x="7235825" y="6381750"/>
            <a:ext cx="17287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defRPr/>
            </a:pPr>
            <a:endParaRPr lang="fr-FR" dirty="0">
              <a:solidFill>
                <a:srgbClr val="000000"/>
              </a:solidFill>
            </a:endParaRPr>
          </a:p>
        </p:txBody>
      </p:sp>
    </p:spTree>
    <p:extLst>
      <p:ext uri="{BB962C8B-B14F-4D97-AF65-F5344CB8AC3E}">
        <p14:creationId xmlns:p14="http://schemas.microsoft.com/office/powerpoint/2010/main" val="143751696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 id="2147483767" r:id="rId12"/>
    <p:sldLayoutId id="2147483768"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5606458"/>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Lst>
  <p:hf sldNum="0" hdr="0" ftr="0" dt="0"/>
  <p:txStyles>
    <p:title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chemeClr val="accent2">
              <a:lumMod val="50000"/>
            </a:schemeClr>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chemeClr val="accent2">
              <a:lumMod val="50000"/>
            </a:schemeClr>
          </a:solidFill>
          <a:latin typeface="+mn-lt"/>
        </a:defRPr>
      </a:lvl2pPr>
      <a:lvl3pPr marL="1143000" indent="-228600" algn="l" rtl="0" eaLnBrk="1" fontAlgn="base" hangingPunct="1">
        <a:spcBef>
          <a:spcPct val="20000"/>
        </a:spcBef>
        <a:spcAft>
          <a:spcPct val="0"/>
        </a:spcAft>
        <a:defRPr sz="1400">
          <a:solidFill>
            <a:schemeClr val="accent2">
              <a:lumMod val="50000"/>
            </a:schemeClr>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javier.raya-aguado@ec.europa.eu" TargetMode="External"/><Relationship Id="rId2" Type="http://schemas.openxmlformats.org/officeDocument/2006/relationships/hyperlink" Target="http://ec.europa.eu/europeaid/index_en.htm" TargetMode="External"/><Relationship Id="rId1" Type="http://schemas.openxmlformats.org/officeDocument/2006/relationships/slideLayout" Target="../slideLayouts/slideLayout12.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5556" y="1628800"/>
            <a:ext cx="7560840" cy="2520280"/>
          </a:xfrm>
        </p:spPr>
        <p:txBody>
          <a:bodyPr/>
          <a:lstStyle/>
          <a:p>
            <a:pPr algn="ctr"/>
            <a:r>
              <a:rPr lang="en-US" sz="4000" dirty="0" smtClean="0"/>
              <a:t>NDICI AND ITS PROGRAMMING, WITH A FOCUS ON THE EFSD+</a:t>
            </a:r>
            <a:endParaRPr lang="en-GB" sz="4000" dirty="0"/>
          </a:p>
        </p:txBody>
      </p:sp>
      <p:sp>
        <p:nvSpPr>
          <p:cNvPr id="3" name="Content Placeholder 2"/>
          <p:cNvSpPr>
            <a:spLocks noGrp="1"/>
          </p:cNvSpPr>
          <p:nvPr>
            <p:ph idx="1"/>
          </p:nvPr>
        </p:nvSpPr>
        <p:spPr>
          <a:xfrm>
            <a:off x="1043608" y="5157192"/>
            <a:ext cx="6552728" cy="1152128"/>
          </a:xfrm>
        </p:spPr>
        <p:txBody>
          <a:bodyPr/>
          <a:lstStyle/>
          <a:p>
            <a:pPr algn="ctr"/>
            <a:r>
              <a:rPr lang="en-US" dirty="0" smtClean="0"/>
              <a:t>Brussels,</a:t>
            </a:r>
            <a:r>
              <a:rPr lang="en-US" dirty="0"/>
              <a:t> 2</a:t>
            </a:r>
            <a:r>
              <a:rPr lang="en-US" dirty="0" smtClean="0"/>
              <a:t> December 2019</a:t>
            </a:r>
          </a:p>
          <a:p>
            <a:pPr algn="ctr"/>
            <a:r>
              <a:rPr lang="en-US" dirty="0" smtClean="0"/>
              <a:t>DEVCO A6</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17058" y="4250526"/>
            <a:ext cx="4432150" cy="2387842"/>
          </a:xfrm>
          <a:prstGeom prst="rect">
            <a:avLst/>
          </a:prstGeom>
          <a:ln/>
        </p:spPr>
        <p:style>
          <a:lnRef idx="3">
            <a:schemeClr val="lt1"/>
          </a:lnRef>
          <a:fillRef idx="1">
            <a:schemeClr val="accent5"/>
          </a:fillRef>
          <a:effectRef idx="1">
            <a:schemeClr val="accent5"/>
          </a:effectRef>
          <a:fontRef idx="minor">
            <a:schemeClr val="lt1"/>
          </a:fontRef>
        </p:style>
        <p:txBody>
          <a:bodyPr rtlCol="0" anchor="t" anchorCtr="0"/>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pl-PL" sz="1800" b="0" i="0" u="none" strike="noStrike" kern="1200" cap="none" spc="0" normalizeH="0" baseline="0" noProof="0" dirty="0" smtClean="0">
                <a:ln>
                  <a:noFill/>
                </a:ln>
                <a:solidFill>
                  <a:srgbClr val="FFFFFF"/>
                </a:solidFill>
                <a:effectLst/>
                <a:uLnTx/>
                <a:uFillTx/>
                <a:latin typeface="Arial"/>
                <a:ea typeface="+mn-ea"/>
                <a:cs typeface="+mn-cs"/>
              </a:rPr>
              <a:t>EFSD+</a:t>
            </a:r>
            <a:endParaRPr kumimoji="0" lang="pt-PT" sz="1800" b="0" i="0" u="none" strike="noStrike" kern="1200" cap="none" spc="0" normalizeH="0" baseline="0" noProof="0" dirty="0" smtClean="0">
              <a:ln>
                <a:noFill/>
              </a:ln>
              <a:solidFill>
                <a:srgbClr val="FFFFFF"/>
              </a:solidFill>
              <a:effectLst/>
              <a:uLnTx/>
              <a:uFillTx/>
              <a:latin typeface="Arial"/>
              <a:ea typeface="+mn-ea"/>
              <a:cs typeface="+mn-cs"/>
            </a:endParaRPr>
          </a:p>
        </p:txBody>
      </p:sp>
      <p:sp>
        <p:nvSpPr>
          <p:cNvPr id="5" name="Oval 2">
            <a:extLst>
              <a:ext uri="{FF2B5EF4-FFF2-40B4-BE49-F238E27FC236}">
                <a16:creationId xmlns:a16="http://schemas.microsoft.com/office/drawing/2014/main" id="{0657ACEC-BFB1-4660-B719-BE1CDB7878F4}"/>
              </a:ext>
            </a:extLst>
          </p:cNvPr>
          <p:cNvSpPr>
            <a:spLocks noChangeArrowheads="1"/>
          </p:cNvSpPr>
          <p:nvPr/>
        </p:nvSpPr>
        <p:spPr bwMode="blackWhite">
          <a:xfrm>
            <a:off x="3703971" y="2735202"/>
            <a:ext cx="4464496" cy="964061"/>
          </a:xfrm>
          <a:prstGeom prst="ellipse">
            <a:avLst/>
          </a:prstGeom>
          <a:solidFill>
            <a:srgbClr val="FFC000"/>
          </a:solidFill>
          <a:ln w="19050">
            <a:solidFill>
              <a:srgbClr val="0F5494"/>
            </a:solidFill>
            <a:round/>
            <a:headEnd/>
            <a:tailEnd/>
          </a:ln>
        </p:spPr>
        <p:txBody>
          <a:bodyPr lIns="18000" tIns="18000" rIns="18000" bIns="18000" anchor="ctr"/>
          <a:lstStyle/>
          <a:p>
            <a:pPr marL="0" marR="0" lvl="0" indent="0" algn="ctr" defTabSz="954088" rtl="0" eaLnBrk="1" fontAlgn="auto" latinLnBrk="0" hangingPunct="1">
              <a:lnSpc>
                <a:spcPct val="95000"/>
              </a:lnSpc>
              <a:spcBef>
                <a:spcPts val="0"/>
              </a:spcBef>
              <a:spcAft>
                <a:spcPts val="0"/>
              </a:spcAft>
              <a:buClrTx/>
              <a:buSzTx/>
              <a:buFontTx/>
              <a:buNone/>
              <a:tabLst/>
              <a:defRPr/>
            </a:pPr>
            <a:endParaRPr kumimoji="0" lang="pl-PL" sz="1400" b="1" i="0" u="none" strike="noStrike" kern="0" cap="none" spc="0" normalizeH="0" baseline="0" noProof="0" dirty="0" smtClean="0">
              <a:ln>
                <a:noFill/>
              </a:ln>
              <a:solidFill>
                <a:srgbClr val="FFFFFF"/>
              </a:solidFill>
              <a:effectLst/>
              <a:uLnTx/>
              <a:uFillTx/>
              <a:latin typeface="Verdana"/>
              <a:ea typeface="ＭＳ Ｐゴシック" pitchFamily="50" charset="-128"/>
              <a:cs typeface="Arial" charset="0"/>
            </a:endParaRPr>
          </a:p>
          <a:p>
            <a:pPr marL="0" marR="0" lvl="0" indent="0" algn="ctr" defTabSz="954088" rtl="0" eaLnBrk="1" fontAlgn="auto" latinLnBrk="0" hangingPunct="1">
              <a:lnSpc>
                <a:spcPct val="95000"/>
              </a:lnSpc>
              <a:spcBef>
                <a:spcPts val="0"/>
              </a:spcBef>
              <a:spcAft>
                <a:spcPts val="0"/>
              </a:spcAft>
              <a:buClrTx/>
              <a:buSzTx/>
              <a:buFontTx/>
              <a:buNone/>
              <a:tabLst/>
              <a:defRPr/>
            </a:pPr>
            <a:r>
              <a:rPr kumimoji="0" lang="pl-PL" sz="1400" b="1" i="0" u="none" strike="noStrike" kern="0" cap="none" spc="0" normalizeH="0" baseline="0" noProof="0" dirty="0" smtClean="0">
                <a:ln>
                  <a:noFill/>
                </a:ln>
                <a:solidFill>
                  <a:srgbClr val="002060"/>
                </a:solidFill>
                <a:effectLst/>
                <a:uLnTx/>
                <a:uFillTx/>
                <a:latin typeface="Verdana"/>
                <a:ea typeface="ＭＳ Ｐゴシック" pitchFamily="50" charset="-128"/>
                <a:cs typeface="Arial" charset="0"/>
              </a:rPr>
              <a:t>EXTERNAL ACTION GUARANTEE</a:t>
            </a:r>
            <a:endParaRPr kumimoji="0" lang="es-ES_tradnl" sz="1400" b="1" i="0" u="none" strike="noStrike" kern="0" cap="none" spc="0" normalizeH="0" baseline="0" noProof="0" dirty="0" smtClean="0">
              <a:ln>
                <a:noFill/>
              </a:ln>
              <a:solidFill>
                <a:srgbClr val="002060"/>
              </a:solidFill>
              <a:effectLst/>
              <a:uLnTx/>
              <a:uFillTx/>
              <a:latin typeface="Verdana"/>
              <a:ea typeface="ＭＳ Ｐゴシック" pitchFamily="50" charset="-128"/>
              <a:cs typeface="Arial" charset="0"/>
            </a:endParaRPr>
          </a:p>
          <a:p>
            <a:pPr marL="0" marR="0" lvl="0" indent="0" algn="ctr" defTabSz="954088" rtl="0" eaLnBrk="1" fontAlgn="auto" latinLnBrk="0" hangingPunct="1">
              <a:lnSpc>
                <a:spcPct val="95000"/>
              </a:lnSpc>
              <a:spcBef>
                <a:spcPts val="0"/>
              </a:spcBef>
              <a:spcAft>
                <a:spcPts val="0"/>
              </a:spcAft>
              <a:buClrTx/>
              <a:buSzTx/>
              <a:buFontTx/>
              <a:buNone/>
              <a:tabLst/>
              <a:defRPr/>
            </a:pPr>
            <a:r>
              <a:rPr kumimoji="0" lang="es-ES_tradnl" sz="1400" b="1" i="0" u="none" strike="noStrike" kern="0" cap="none" spc="0" normalizeH="0" baseline="0" noProof="0" dirty="0" smtClean="0">
                <a:ln>
                  <a:noFill/>
                </a:ln>
                <a:solidFill>
                  <a:srgbClr val="002060"/>
                </a:solidFill>
                <a:effectLst/>
                <a:uLnTx/>
                <a:uFillTx/>
                <a:latin typeface="Verdana"/>
                <a:ea typeface="ＭＳ Ｐゴシック" pitchFamily="50" charset="-128"/>
                <a:cs typeface="Arial" charset="0"/>
              </a:rPr>
              <a:t>(EUR 60 </a:t>
            </a:r>
            <a:r>
              <a:rPr kumimoji="0" lang="es-ES_tradnl" sz="1400" b="1" i="0" u="none" strike="noStrike" kern="0" cap="none" spc="0" normalizeH="0" baseline="0" noProof="0" dirty="0" err="1" smtClean="0">
                <a:ln>
                  <a:noFill/>
                </a:ln>
                <a:solidFill>
                  <a:srgbClr val="002060"/>
                </a:solidFill>
                <a:effectLst/>
                <a:uLnTx/>
                <a:uFillTx/>
                <a:latin typeface="Verdana"/>
                <a:ea typeface="ＭＳ Ｐゴシック" pitchFamily="50" charset="-128"/>
                <a:cs typeface="Arial" charset="0"/>
              </a:rPr>
              <a:t>bn</a:t>
            </a:r>
            <a:r>
              <a:rPr kumimoji="0" lang="es-ES_tradnl" sz="1400" b="1" i="0" u="none" strike="noStrike" kern="0" cap="none" spc="0" normalizeH="0" baseline="0" noProof="0" dirty="0" smtClean="0">
                <a:ln>
                  <a:noFill/>
                </a:ln>
                <a:solidFill>
                  <a:srgbClr val="002060"/>
                </a:solidFill>
                <a:effectLst/>
                <a:uLnTx/>
                <a:uFillTx/>
                <a:latin typeface="Verdana"/>
                <a:ea typeface="ＭＳ Ｐゴシック" pitchFamily="50" charset="-128"/>
                <a:cs typeface="Arial" charset="0"/>
              </a:rPr>
              <a:t>)</a:t>
            </a:r>
            <a:endParaRPr kumimoji="0" lang="pl-PL" sz="1400" b="1" i="0" u="none" strike="noStrike" kern="0" cap="none" spc="0" normalizeH="0" baseline="0" noProof="0" dirty="0" smtClean="0">
              <a:ln>
                <a:noFill/>
              </a:ln>
              <a:solidFill>
                <a:srgbClr val="002060"/>
              </a:solidFill>
              <a:effectLst/>
              <a:uLnTx/>
              <a:uFillTx/>
              <a:latin typeface="Verdana"/>
              <a:ea typeface="ＭＳ Ｐゴシック" pitchFamily="50" charset="-128"/>
              <a:cs typeface="Arial" charset="0"/>
            </a:endParaRPr>
          </a:p>
          <a:p>
            <a:pPr marL="0" marR="0" lvl="0" indent="0" algn="ctr" defTabSz="954088" rtl="0" eaLnBrk="1" fontAlgn="auto" latinLnBrk="0" hangingPunct="1">
              <a:lnSpc>
                <a:spcPct val="95000"/>
              </a:lnSpc>
              <a:spcBef>
                <a:spcPts val="0"/>
              </a:spcBef>
              <a:spcAft>
                <a:spcPts val="0"/>
              </a:spcAft>
              <a:buClrTx/>
              <a:buSzTx/>
              <a:buFontTx/>
              <a:buNone/>
              <a:tabLst/>
              <a:defRPr/>
            </a:pPr>
            <a:endParaRPr kumimoji="0" lang="en-GB" sz="1400" b="1" i="0" u="none" strike="noStrike" kern="0" cap="none" spc="0" normalizeH="0" baseline="0" noProof="0" dirty="0">
              <a:ln>
                <a:noFill/>
              </a:ln>
              <a:solidFill>
                <a:srgbClr val="808080"/>
              </a:solidFill>
              <a:effectLst/>
              <a:uLnTx/>
              <a:uFillTx/>
              <a:latin typeface="Arial" charset="0"/>
              <a:ea typeface="ＭＳ Ｐゴシック" charset="-128"/>
              <a:cs typeface="Arial" charset="0"/>
            </a:endParaRPr>
          </a:p>
        </p:txBody>
      </p:sp>
      <p:sp>
        <p:nvSpPr>
          <p:cNvPr id="6" name="Rectangle 4">
            <a:extLst>
              <a:ext uri="{FF2B5EF4-FFF2-40B4-BE49-F238E27FC236}">
                <a16:creationId xmlns:a16="http://schemas.microsoft.com/office/drawing/2014/main" id="{E1D83041-27DC-4F3D-A885-1EABE3FFCAD1}"/>
              </a:ext>
            </a:extLst>
          </p:cNvPr>
          <p:cNvSpPr>
            <a:spLocks noChangeArrowheads="1"/>
          </p:cNvSpPr>
          <p:nvPr/>
        </p:nvSpPr>
        <p:spPr bwMode="blackWhite">
          <a:xfrm>
            <a:off x="7157446" y="4353526"/>
            <a:ext cx="1615097" cy="1656183"/>
          </a:xfrm>
          <a:prstGeom prst="rect">
            <a:avLst/>
          </a:prstGeom>
          <a:solidFill>
            <a:srgbClr val="0F5494"/>
          </a:solidFill>
          <a:ln w="19050" algn="ctr">
            <a:noFill/>
            <a:miter lim="800000"/>
            <a:headEnd/>
            <a:tailEnd/>
          </a:ln>
        </p:spPr>
        <p:txBody>
          <a:bodyPr lIns="18000" tIns="18000" rIns="18000" bIns="18000" anchor="ctr"/>
          <a:lstStyle/>
          <a:p>
            <a:pPr marL="0" marR="0" lvl="0" indent="0" algn="ctr" defTabSz="954088" rtl="0" eaLnBrk="1" fontAlgn="auto" latinLnBrk="0" hangingPunct="1">
              <a:lnSpc>
                <a:spcPct val="95000"/>
              </a:lnSpc>
              <a:spcBef>
                <a:spcPts val="0"/>
              </a:spcBef>
              <a:spcAft>
                <a:spcPts val="0"/>
              </a:spcAft>
              <a:buClrTx/>
              <a:buSzTx/>
              <a:buFontTx/>
              <a:buNone/>
              <a:tabLst/>
              <a:defRPr/>
            </a:pPr>
            <a:r>
              <a:rPr kumimoji="0" lang="pl-PL" sz="1400" b="0" i="0" u="none" strike="noStrike" kern="0" cap="none" spc="0" normalizeH="0" baseline="0" noProof="0" dirty="0" smtClean="0">
                <a:ln>
                  <a:noFill/>
                </a:ln>
                <a:solidFill>
                  <a:srgbClr val="FFD624"/>
                </a:solidFill>
                <a:effectLst/>
                <a:uLnTx/>
                <a:uFillTx/>
                <a:latin typeface="Verdana"/>
                <a:ea typeface="ＭＳ Ｐゴシック" pitchFamily="50" charset="-128"/>
                <a:cs typeface="Arial" charset="0"/>
              </a:rPr>
              <a:t>EURATOM LOANS</a:t>
            </a:r>
            <a:endParaRPr kumimoji="0" lang="es-ES_tradnl" sz="1400" b="0" i="0" u="none" strike="noStrike" kern="0" cap="none" spc="0" normalizeH="0" baseline="0" noProof="0" dirty="0" smtClean="0">
              <a:ln>
                <a:noFill/>
              </a:ln>
              <a:solidFill>
                <a:srgbClr val="FFD624"/>
              </a:solidFill>
              <a:effectLst/>
              <a:uLnTx/>
              <a:uFillTx/>
              <a:latin typeface="Verdana"/>
              <a:ea typeface="ＭＳ Ｐゴシック" pitchFamily="50" charset="-128"/>
              <a:cs typeface="Arial" charset="0"/>
            </a:endParaRPr>
          </a:p>
          <a:p>
            <a:pPr marL="0" marR="0" lvl="0" indent="0" algn="ctr" defTabSz="954088" rtl="0" eaLnBrk="1" fontAlgn="auto" latinLnBrk="0" hangingPunct="1">
              <a:lnSpc>
                <a:spcPct val="95000"/>
              </a:lnSpc>
              <a:spcBef>
                <a:spcPts val="0"/>
              </a:spcBef>
              <a:spcAft>
                <a:spcPts val="0"/>
              </a:spcAft>
              <a:buClrTx/>
              <a:buSzTx/>
              <a:buFontTx/>
              <a:buNone/>
              <a:tabLst/>
              <a:defRPr/>
            </a:pPr>
            <a:r>
              <a:rPr lang="es-ES_tradnl" sz="1400" b="0" kern="0" dirty="0" smtClean="0">
                <a:latin typeface="Verdana"/>
                <a:ea typeface="ＭＳ Ｐゴシック" pitchFamily="50" charset="-128"/>
                <a:cs typeface="Arial" charset="0"/>
              </a:rPr>
              <a:t>(</a:t>
            </a:r>
            <a:r>
              <a:rPr lang="es-ES_tradnl" sz="1400" b="0" kern="0" dirty="0" err="1" smtClean="0">
                <a:latin typeface="Verdana"/>
                <a:ea typeface="ＭＳ Ｐゴシック" pitchFamily="50" charset="-128"/>
                <a:cs typeface="Arial" charset="0"/>
              </a:rPr>
              <a:t>est</a:t>
            </a:r>
            <a:r>
              <a:rPr lang="es-ES_tradnl" sz="1400" b="0" kern="0" dirty="0" smtClean="0">
                <a:latin typeface="Verdana"/>
                <a:ea typeface="ＭＳ Ｐゴシック" pitchFamily="50" charset="-128"/>
                <a:cs typeface="Arial" charset="0"/>
              </a:rPr>
              <a:t>. 0.3bn)</a:t>
            </a:r>
            <a:endParaRPr kumimoji="0" lang="en-GB" sz="1400" b="0" i="0" u="none" strike="noStrike" kern="0" cap="none" spc="0" normalizeH="0" baseline="0" noProof="0" dirty="0">
              <a:ln>
                <a:noFill/>
              </a:ln>
              <a:solidFill>
                <a:srgbClr val="FFD624"/>
              </a:solidFill>
              <a:effectLst/>
              <a:uLnTx/>
              <a:uFillTx/>
              <a:latin typeface="Verdana"/>
              <a:ea typeface="ＭＳ Ｐゴシック" pitchFamily="50" charset="-128"/>
              <a:cs typeface="Arial" charset="0"/>
            </a:endParaRPr>
          </a:p>
        </p:txBody>
      </p:sp>
      <p:sp>
        <p:nvSpPr>
          <p:cNvPr id="7" name="Rectangle 3">
            <a:extLst>
              <a:ext uri="{FF2B5EF4-FFF2-40B4-BE49-F238E27FC236}">
                <a16:creationId xmlns:a16="http://schemas.microsoft.com/office/drawing/2014/main" id="{CD737139-5DCF-4964-9119-D7E614FBCA85}"/>
              </a:ext>
            </a:extLst>
          </p:cNvPr>
          <p:cNvSpPr>
            <a:spLocks noChangeArrowheads="1"/>
          </p:cNvSpPr>
          <p:nvPr/>
        </p:nvSpPr>
        <p:spPr bwMode="blackWhite">
          <a:xfrm>
            <a:off x="4995305" y="4353526"/>
            <a:ext cx="1696791" cy="1656184"/>
          </a:xfrm>
          <a:prstGeom prst="rect">
            <a:avLst/>
          </a:prstGeom>
          <a:solidFill>
            <a:srgbClr val="0F5494"/>
          </a:solidFill>
          <a:ln w="19050">
            <a:noFill/>
            <a:miter lim="800000"/>
            <a:headEnd/>
            <a:tailEnd/>
          </a:ln>
        </p:spPr>
        <p:txBody>
          <a:bodyPr lIns="18000" tIns="18000" rIns="18000" bIns="18000" anchor="ctr"/>
          <a:lstStyle/>
          <a:p>
            <a:pPr marL="0" marR="0" lvl="0" indent="0" algn="ctr" defTabSz="954088" rtl="0" eaLnBrk="1" fontAlgn="auto" latinLnBrk="0" hangingPunct="1">
              <a:lnSpc>
                <a:spcPct val="95000"/>
              </a:lnSpc>
              <a:spcBef>
                <a:spcPts val="0"/>
              </a:spcBef>
              <a:spcAft>
                <a:spcPts val="0"/>
              </a:spcAft>
              <a:buClrTx/>
              <a:buSzTx/>
              <a:buFontTx/>
              <a:buNone/>
              <a:tabLst/>
              <a:defRPr/>
            </a:pPr>
            <a:endParaRPr kumimoji="0" lang="en-GB" sz="1200" b="0" i="0" u="none" strike="noStrike" kern="0" cap="none" spc="0" normalizeH="0" baseline="0" noProof="0" dirty="0">
              <a:ln>
                <a:noFill/>
              </a:ln>
              <a:solidFill>
                <a:srgbClr val="FFFFFF"/>
              </a:solidFill>
              <a:effectLst/>
              <a:uLnTx/>
              <a:uFillTx/>
              <a:latin typeface="Verdana"/>
              <a:ea typeface="ＭＳ Ｐゴシック" pitchFamily="50" charset="-128"/>
              <a:cs typeface="Arial" charset="0"/>
            </a:endParaRPr>
          </a:p>
          <a:p>
            <a:pPr marL="0" marR="0" lvl="0" indent="0" algn="ctr" defTabSz="954088" rtl="0" eaLnBrk="1" fontAlgn="auto" latinLnBrk="0" hangingPunct="1">
              <a:lnSpc>
                <a:spcPct val="95000"/>
              </a:lnSpc>
              <a:spcBef>
                <a:spcPts val="0"/>
              </a:spcBef>
              <a:spcAft>
                <a:spcPts val="0"/>
              </a:spcAft>
              <a:buClrTx/>
              <a:buSzTx/>
              <a:buFontTx/>
              <a:buNone/>
              <a:tabLst/>
              <a:defRPr/>
            </a:pPr>
            <a:r>
              <a:rPr kumimoji="0" lang="pl-PL" sz="1400" b="0" i="0" u="none" strike="noStrike" kern="0" cap="none" spc="0" normalizeH="0" baseline="0" noProof="0" dirty="0" smtClean="0">
                <a:ln>
                  <a:noFill/>
                </a:ln>
                <a:solidFill>
                  <a:srgbClr val="FFD624"/>
                </a:solidFill>
                <a:effectLst/>
                <a:uLnTx/>
                <a:uFillTx/>
                <a:latin typeface="Verdana"/>
                <a:ea typeface="ＭＳ Ｐゴシック" pitchFamily="50" charset="-128"/>
                <a:cs typeface="Arial" charset="0"/>
              </a:rPr>
              <a:t>MACRO-FINANC</a:t>
            </a:r>
            <a:r>
              <a:rPr kumimoji="0" lang="pt-PT" sz="1400" b="0" i="0" u="none" strike="noStrike" kern="0" cap="none" spc="0" normalizeH="0" baseline="0" noProof="0" dirty="0" smtClean="0">
                <a:ln>
                  <a:noFill/>
                </a:ln>
                <a:solidFill>
                  <a:srgbClr val="FFD624"/>
                </a:solidFill>
                <a:effectLst/>
                <a:uLnTx/>
                <a:uFillTx/>
                <a:latin typeface="Verdana"/>
                <a:ea typeface="ＭＳ Ｐゴシック" pitchFamily="50" charset="-128"/>
                <a:cs typeface="Arial" charset="0"/>
              </a:rPr>
              <a:t>IAL</a:t>
            </a:r>
            <a:r>
              <a:rPr kumimoji="0" lang="pl-PL" sz="1400" b="0" i="0" u="none" strike="noStrike" kern="0" cap="none" spc="0" normalizeH="0" baseline="0" noProof="0" dirty="0" smtClean="0">
                <a:ln>
                  <a:noFill/>
                </a:ln>
                <a:solidFill>
                  <a:srgbClr val="FFD624"/>
                </a:solidFill>
                <a:effectLst/>
                <a:uLnTx/>
                <a:uFillTx/>
                <a:latin typeface="Verdana"/>
                <a:ea typeface="ＭＳ Ｐゴシック" pitchFamily="50" charset="-128"/>
                <a:cs typeface="Arial" charset="0"/>
              </a:rPr>
              <a:t> ASSISTANCE</a:t>
            </a:r>
            <a:endParaRPr kumimoji="0" lang="es-ES_tradnl" sz="1400" b="0" i="0" u="none" strike="noStrike" kern="0" cap="none" spc="0" normalizeH="0" baseline="0" noProof="0" dirty="0" smtClean="0">
              <a:ln>
                <a:noFill/>
              </a:ln>
              <a:solidFill>
                <a:srgbClr val="FFD624"/>
              </a:solidFill>
              <a:effectLst/>
              <a:uLnTx/>
              <a:uFillTx/>
              <a:latin typeface="Verdana"/>
              <a:ea typeface="ＭＳ Ｐゴシック" pitchFamily="50" charset="-128"/>
              <a:cs typeface="Arial" charset="0"/>
            </a:endParaRPr>
          </a:p>
          <a:p>
            <a:pPr marL="0" marR="0" lvl="0" indent="0" algn="ctr" defTabSz="954088" rtl="0" eaLnBrk="1" fontAlgn="auto" latinLnBrk="0" hangingPunct="1">
              <a:lnSpc>
                <a:spcPct val="95000"/>
              </a:lnSpc>
              <a:spcBef>
                <a:spcPts val="0"/>
              </a:spcBef>
              <a:spcAft>
                <a:spcPts val="0"/>
              </a:spcAft>
              <a:buClrTx/>
              <a:buSzTx/>
              <a:buFontTx/>
              <a:buNone/>
              <a:tabLst/>
              <a:defRPr/>
            </a:pPr>
            <a:r>
              <a:rPr lang="es-ES_tradnl" sz="1400" b="0" kern="0" dirty="0" smtClean="0">
                <a:latin typeface="Verdana"/>
                <a:ea typeface="ＭＳ Ｐゴシック" pitchFamily="50" charset="-128"/>
                <a:cs typeface="Arial" charset="0"/>
              </a:rPr>
              <a:t>(</a:t>
            </a:r>
            <a:r>
              <a:rPr lang="es-ES_tradnl" sz="1400" b="0" kern="0" dirty="0" err="1" smtClean="0">
                <a:latin typeface="Verdana"/>
                <a:ea typeface="ＭＳ Ｐゴシック" pitchFamily="50" charset="-128"/>
                <a:cs typeface="Arial" charset="0"/>
              </a:rPr>
              <a:t>est</a:t>
            </a:r>
            <a:r>
              <a:rPr lang="es-ES_tradnl" sz="1400" b="0" kern="0" dirty="0" smtClean="0">
                <a:latin typeface="Verdana"/>
                <a:ea typeface="ＭＳ Ｐゴシック" pitchFamily="50" charset="-128"/>
                <a:cs typeface="Arial" charset="0"/>
              </a:rPr>
              <a:t>. EUR14bn)</a:t>
            </a:r>
            <a:endParaRPr kumimoji="0" lang="en-GB" sz="1400" b="0" i="0" u="none" strike="noStrike" kern="0" cap="none" spc="0" normalizeH="0" baseline="0" noProof="0" dirty="0" smtClean="0">
              <a:ln>
                <a:noFill/>
              </a:ln>
              <a:solidFill>
                <a:srgbClr val="FFD624"/>
              </a:solidFill>
              <a:effectLst/>
              <a:uLnTx/>
              <a:uFillTx/>
              <a:latin typeface="Verdana"/>
              <a:ea typeface="ＭＳ Ｐゴシック" pitchFamily="50" charset="-128"/>
              <a:cs typeface="Arial" charset="0"/>
            </a:endParaRPr>
          </a:p>
          <a:p>
            <a:pPr marL="0" marR="0" lvl="0" indent="0" algn="ctr" defTabSz="954088" rtl="0" eaLnBrk="1" fontAlgn="auto" latinLnBrk="0" hangingPunct="1">
              <a:lnSpc>
                <a:spcPct val="95000"/>
              </a:lnSpc>
              <a:spcBef>
                <a:spcPts val="0"/>
              </a:spcBef>
              <a:spcAft>
                <a:spcPts val="0"/>
              </a:spcAft>
              <a:buClrTx/>
              <a:buSzTx/>
              <a:buFontTx/>
              <a:buNone/>
              <a:tabLst/>
              <a:defRPr/>
            </a:pPr>
            <a:endParaRPr kumimoji="0" lang="en-GB" sz="1200" b="0" i="0" u="none" strike="noStrike" kern="0" cap="none" spc="0" normalizeH="0" baseline="0" noProof="0" dirty="0">
              <a:ln>
                <a:noFill/>
              </a:ln>
              <a:solidFill>
                <a:srgbClr val="FFFFFF"/>
              </a:solidFill>
              <a:effectLst/>
              <a:uLnTx/>
              <a:uFillTx/>
              <a:latin typeface="Verdana"/>
              <a:ea typeface="ＭＳ Ｐゴシック" pitchFamily="50" charset="-128"/>
              <a:cs typeface="Arial" charset="0"/>
            </a:endParaRPr>
          </a:p>
        </p:txBody>
      </p:sp>
      <p:cxnSp>
        <p:nvCxnSpPr>
          <p:cNvPr id="8" name="Straight Arrow Connector 7"/>
          <p:cNvCxnSpPr/>
          <p:nvPr/>
        </p:nvCxnSpPr>
        <p:spPr>
          <a:xfrm>
            <a:off x="7509287" y="3402009"/>
            <a:ext cx="375081" cy="104641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9" name="Straight Arrow Connector 8"/>
          <p:cNvCxnSpPr/>
          <p:nvPr/>
        </p:nvCxnSpPr>
        <p:spPr>
          <a:xfrm flipH="1">
            <a:off x="5744398" y="3501008"/>
            <a:ext cx="25369" cy="94742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0" name="Rectangle 9"/>
          <p:cNvSpPr/>
          <p:nvPr/>
        </p:nvSpPr>
        <p:spPr>
          <a:xfrm>
            <a:off x="481182" y="4630679"/>
            <a:ext cx="1880367" cy="905043"/>
          </a:xfrm>
          <a:prstGeom prst="rect">
            <a:avLst/>
          </a:prstGeom>
          <a:ln/>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pl-PL" sz="1400" b="0" i="0" u="none" strike="noStrike" kern="1200" cap="none" spc="0" normalizeH="0" baseline="0" noProof="0" dirty="0" smtClean="0">
                <a:ln>
                  <a:noFill/>
                </a:ln>
                <a:solidFill>
                  <a:srgbClr val="333333"/>
                </a:solidFill>
                <a:effectLst/>
                <a:uLnTx/>
                <a:uFillTx/>
                <a:latin typeface="Verdana" panose="020B0604030504040204" pitchFamily="34" charset="0"/>
                <a:ea typeface="Verdana" panose="020B0604030504040204" pitchFamily="34" charset="0"/>
                <a:cs typeface="Verdana" panose="020B0604030504040204" pitchFamily="34" charset="0"/>
              </a:rPr>
              <a:t>B</a:t>
            </a:r>
            <a:r>
              <a:rPr kumimoji="0" lang="pt-PT" sz="1400" b="0" i="0" u="none" strike="noStrike" kern="1200" cap="none" spc="0" normalizeH="0" baseline="0" noProof="0" dirty="0" smtClean="0">
                <a:ln>
                  <a:noFill/>
                </a:ln>
                <a:solidFill>
                  <a:srgbClr val="333333"/>
                </a:solidFill>
                <a:effectLst/>
                <a:uLnTx/>
                <a:uFillTx/>
                <a:latin typeface="Verdana" panose="020B0604030504040204" pitchFamily="34" charset="0"/>
                <a:ea typeface="Verdana" panose="020B0604030504040204" pitchFamily="34" charset="0"/>
                <a:cs typeface="Verdana" panose="020B0604030504040204" pitchFamily="34" charset="0"/>
              </a:rPr>
              <a:t>LENDING</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pt-PT" sz="1200" b="0" i="0" u="none" strike="noStrike" kern="1200" cap="none" spc="0" normalizeH="0" baseline="0" noProof="0" dirty="0" err="1" smtClean="0">
                <a:ln>
                  <a:noFill/>
                </a:ln>
                <a:solidFill>
                  <a:srgbClr val="333333"/>
                </a:solidFill>
                <a:effectLst/>
                <a:uLnTx/>
                <a:uFillTx/>
                <a:latin typeface="Verdana" panose="020B0604030504040204" pitchFamily="34" charset="0"/>
                <a:ea typeface="Verdana" panose="020B0604030504040204" pitchFamily="34" charset="0"/>
                <a:cs typeface="Verdana" panose="020B0604030504040204" pitchFamily="34" charset="0"/>
              </a:rPr>
              <a:t>Investment</a:t>
            </a:r>
            <a:r>
              <a:rPr kumimoji="0" lang="pt-PT" sz="1200" b="0" i="0" u="none" strike="noStrike" kern="1200" cap="none" spc="0" normalizeH="0" baseline="0" noProof="0" dirty="0" smtClean="0">
                <a:ln>
                  <a:noFill/>
                </a:ln>
                <a:solidFill>
                  <a:srgbClr val="333333"/>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pt-PT" sz="1200" b="0" i="0" u="none" strike="noStrike" kern="1200" cap="none" spc="0" normalizeH="0" baseline="0" noProof="0" dirty="0" err="1" smtClean="0">
                <a:ln>
                  <a:noFill/>
                </a:ln>
                <a:solidFill>
                  <a:srgbClr val="333333"/>
                </a:solidFill>
                <a:effectLst/>
                <a:uLnTx/>
                <a:uFillTx/>
                <a:latin typeface="Verdana" panose="020B0604030504040204" pitchFamily="34" charset="0"/>
                <a:ea typeface="Verdana" panose="020B0604030504040204" pitchFamily="34" charset="0"/>
                <a:cs typeface="Verdana" panose="020B0604030504040204" pitchFamily="34" charset="0"/>
              </a:rPr>
              <a:t>grants</a:t>
            </a:r>
            <a:endParaRPr kumimoji="0" lang="pt-PT" sz="1200" b="0" i="0" u="none" strike="noStrike" kern="1200" cap="none" spc="0" normalizeH="0" baseline="0" noProof="0" dirty="0" smtClean="0">
              <a:ln>
                <a:noFill/>
              </a:ln>
              <a:solidFill>
                <a:srgbClr val="333333"/>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pt-PT" sz="1200" b="0" i="0" u="none" strike="noStrike" kern="1200" cap="none" spc="0" normalizeH="0" baseline="0" noProof="0" dirty="0" err="1" smtClean="0">
                <a:ln>
                  <a:noFill/>
                </a:ln>
                <a:solidFill>
                  <a:srgbClr val="333333"/>
                </a:solidFill>
                <a:effectLst/>
                <a:uLnTx/>
                <a:uFillTx/>
                <a:latin typeface="Verdana" panose="020B0604030504040204" pitchFamily="34" charset="0"/>
                <a:ea typeface="Verdana" panose="020B0604030504040204" pitchFamily="34" charset="0"/>
                <a:cs typeface="Verdana" panose="020B0604030504040204" pitchFamily="34" charset="0"/>
              </a:rPr>
              <a:t>Technical</a:t>
            </a:r>
            <a:r>
              <a:rPr kumimoji="0" lang="pt-PT" sz="1200" b="0" i="0" u="none" strike="noStrike" kern="1200" cap="none" spc="0" normalizeH="0" baseline="0" noProof="0" dirty="0" smtClean="0">
                <a:ln>
                  <a:noFill/>
                </a:ln>
                <a:solidFill>
                  <a:srgbClr val="333333"/>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pt-PT" sz="1200" b="0" i="0" u="none" strike="noStrike" kern="1200" cap="none" spc="0" normalizeH="0" baseline="0" noProof="0" dirty="0" err="1" smtClean="0">
                <a:ln>
                  <a:noFill/>
                </a:ln>
                <a:solidFill>
                  <a:srgbClr val="333333"/>
                </a:solidFill>
                <a:effectLst/>
                <a:uLnTx/>
                <a:uFillTx/>
                <a:latin typeface="Verdana" panose="020B0604030504040204" pitchFamily="34" charset="0"/>
                <a:ea typeface="Verdana" panose="020B0604030504040204" pitchFamily="34" charset="0"/>
                <a:cs typeface="Verdana" panose="020B0604030504040204" pitchFamily="34" charset="0"/>
              </a:rPr>
              <a:t>Assistance</a:t>
            </a:r>
            <a:endParaRPr kumimoji="0" lang="pt-PT" sz="1200" b="0" i="0" u="none" strike="noStrike" kern="1200" cap="none" spc="0" normalizeH="0" baseline="0" noProof="0" dirty="0" smtClean="0">
              <a:ln>
                <a:noFill/>
              </a:ln>
              <a:solidFill>
                <a:srgbClr val="333333"/>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pt-PT" sz="1200" b="0" i="0" u="none" strike="noStrike" kern="1200" cap="none" spc="0" normalizeH="0" baseline="0" noProof="0" dirty="0" smtClean="0">
                <a:ln>
                  <a:noFill/>
                </a:ln>
                <a:solidFill>
                  <a:srgbClr val="333333"/>
                </a:solidFill>
                <a:effectLst/>
                <a:uLnTx/>
                <a:uFillTx/>
                <a:latin typeface="Verdana" panose="020B0604030504040204" pitchFamily="34" charset="0"/>
                <a:ea typeface="Verdana" panose="020B0604030504040204" pitchFamily="34" charset="0"/>
                <a:cs typeface="Verdana" panose="020B0604030504040204" pitchFamily="34" charset="0"/>
              </a:rPr>
              <a:t>Financial </a:t>
            </a:r>
            <a:r>
              <a:rPr kumimoji="0" lang="pt-PT" sz="1200" b="0" i="0" u="none" strike="noStrike" kern="1200" cap="none" spc="0" normalizeH="0" baseline="0" noProof="0" dirty="0" err="1" smtClean="0">
                <a:ln>
                  <a:noFill/>
                </a:ln>
                <a:solidFill>
                  <a:srgbClr val="333333"/>
                </a:solidFill>
                <a:effectLst/>
                <a:uLnTx/>
                <a:uFillTx/>
                <a:latin typeface="Verdana" panose="020B0604030504040204" pitchFamily="34" charset="0"/>
                <a:ea typeface="Verdana" panose="020B0604030504040204" pitchFamily="34" charset="0"/>
                <a:cs typeface="Verdana" panose="020B0604030504040204" pitchFamily="34" charset="0"/>
              </a:rPr>
              <a:t>Instruments</a:t>
            </a:r>
            <a:endParaRPr kumimoji="0" lang="pl-PL" sz="1200" b="0" i="0" u="none" strike="noStrike" kern="1200" cap="none" spc="0" normalizeH="0" baseline="0" noProof="0" dirty="0">
              <a:ln>
                <a:noFill/>
              </a:ln>
              <a:solidFill>
                <a:srgbClr val="333333"/>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1" name="Rectangle 10"/>
          <p:cNvSpPr/>
          <p:nvPr/>
        </p:nvSpPr>
        <p:spPr>
          <a:xfrm>
            <a:off x="2558394" y="4660581"/>
            <a:ext cx="2024237" cy="905044"/>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pl-PL" sz="1400" b="0" i="0" u="none" strike="noStrike" kern="0" cap="none" spc="0" normalizeH="0" baseline="0" noProof="0" dirty="0">
                <a:ln>
                  <a:noFill/>
                </a:ln>
                <a:solidFill>
                  <a:srgbClr val="FFD624"/>
                </a:solidFill>
                <a:effectLst/>
                <a:uLnTx/>
                <a:uFillTx/>
                <a:latin typeface="Verdana"/>
                <a:ea typeface="ＭＳ Ｐゴシック" pitchFamily="50" charset="-128"/>
                <a:cs typeface="Arial" charset="0"/>
              </a:rPr>
              <a:t>BUDGETARY </a:t>
            </a:r>
            <a:r>
              <a:rPr kumimoji="0" lang="pl-PL" sz="1400" b="0" i="0" u="none" strike="noStrike" kern="0" cap="none" spc="0" normalizeH="0" baseline="0" noProof="0" dirty="0" smtClean="0">
                <a:ln>
                  <a:noFill/>
                </a:ln>
                <a:solidFill>
                  <a:srgbClr val="FFD624"/>
                </a:solidFill>
                <a:effectLst/>
                <a:uLnTx/>
                <a:uFillTx/>
                <a:latin typeface="Verdana"/>
                <a:ea typeface="ＭＳ Ｐゴシック" pitchFamily="50" charset="-128"/>
                <a:cs typeface="Arial" charset="0"/>
              </a:rPr>
              <a:t>GUARANTEES</a:t>
            </a:r>
            <a:r>
              <a:rPr kumimoji="0" lang="es-ES_tradnl" sz="1400" b="0" i="0" u="none" strike="noStrike" kern="0" cap="none" spc="0" normalizeH="0" baseline="0" noProof="0" dirty="0" smtClean="0">
                <a:ln>
                  <a:noFill/>
                </a:ln>
                <a:solidFill>
                  <a:srgbClr val="FFD624"/>
                </a:solidFill>
                <a:effectLst/>
                <a:uLnTx/>
                <a:uFillTx/>
                <a:latin typeface="Verdana"/>
                <a:ea typeface="ＭＳ Ｐゴシック" pitchFamily="50" charset="-128"/>
                <a:cs typeface="Arial" charset="0"/>
              </a:rPr>
              <a:t>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_tradnl" sz="1400" b="0" i="0" u="none" strike="noStrike" kern="0" cap="none" spc="0" normalizeH="0" baseline="0" noProof="0" dirty="0" err="1" smtClean="0">
                <a:ln>
                  <a:noFill/>
                </a:ln>
                <a:solidFill>
                  <a:srgbClr val="FFD624"/>
                </a:solidFill>
                <a:effectLst/>
                <a:uLnTx/>
                <a:uFillTx/>
                <a:latin typeface="Verdana"/>
                <a:ea typeface="ＭＳ Ｐゴシック" pitchFamily="50" charset="-128"/>
                <a:cs typeface="Arial" charset="0"/>
              </a:rPr>
              <a:t>for</a:t>
            </a:r>
            <a:r>
              <a:rPr kumimoji="0" lang="es-ES_tradnl" sz="1400" b="0" i="0" u="none" strike="noStrike" kern="0" cap="none" spc="0" normalizeH="0" baseline="0" noProof="0" dirty="0" smtClean="0">
                <a:ln>
                  <a:noFill/>
                </a:ln>
                <a:solidFill>
                  <a:srgbClr val="FFD624"/>
                </a:solidFill>
                <a:effectLst/>
                <a:uLnTx/>
                <a:uFillTx/>
                <a:latin typeface="Verdana"/>
                <a:ea typeface="ＭＳ Ｐゴシック" pitchFamily="50" charset="-128"/>
                <a:cs typeface="Arial" charset="0"/>
              </a:rPr>
              <a:t> </a:t>
            </a:r>
            <a:r>
              <a:rPr kumimoji="0" lang="es-ES_tradnl" sz="1400" b="0" i="0" u="none" strike="noStrike" kern="0" cap="none" spc="0" normalizeH="0" baseline="0" noProof="0" dirty="0" err="1" smtClean="0">
                <a:ln>
                  <a:noFill/>
                </a:ln>
                <a:solidFill>
                  <a:srgbClr val="FFD624"/>
                </a:solidFill>
                <a:effectLst/>
                <a:uLnTx/>
                <a:uFillTx/>
                <a:latin typeface="Verdana"/>
                <a:ea typeface="ＭＳ Ｐゴシック" pitchFamily="50" charset="-128"/>
                <a:cs typeface="Arial" charset="0"/>
              </a:rPr>
              <a:t>private</a:t>
            </a:r>
            <a:r>
              <a:rPr kumimoji="0" lang="es-ES_tradnl" sz="1400" b="0" i="0" u="none" strike="noStrike" kern="0" cap="none" spc="0" normalizeH="0" baseline="0" noProof="0" dirty="0" smtClean="0">
                <a:ln>
                  <a:noFill/>
                </a:ln>
                <a:solidFill>
                  <a:srgbClr val="FFD624"/>
                </a:solidFill>
                <a:effectLst/>
                <a:uLnTx/>
                <a:uFillTx/>
                <a:latin typeface="Verdana"/>
                <a:ea typeface="ＭＳ Ｐゴシック" pitchFamily="50" charset="-128"/>
                <a:cs typeface="Arial" charset="0"/>
              </a:rPr>
              <a:t> &amp; </a:t>
            </a:r>
            <a:r>
              <a:rPr kumimoji="0" lang="es-ES_tradnl" sz="1400" b="0" i="0" u="none" strike="noStrike" kern="0" cap="none" spc="0" normalizeH="0" baseline="0" noProof="0" dirty="0" err="1" smtClean="0">
                <a:ln>
                  <a:noFill/>
                </a:ln>
                <a:solidFill>
                  <a:srgbClr val="FFD624"/>
                </a:solidFill>
                <a:effectLst/>
                <a:uLnTx/>
                <a:uFillTx/>
                <a:latin typeface="Verdana"/>
                <a:ea typeface="ＭＳ Ｐゴシック" pitchFamily="50" charset="-128"/>
                <a:cs typeface="Arial" charset="0"/>
              </a:rPr>
              <a:t>public</a:t>
            </a:r>
            <a:r>
              <a:rPr kumimoji="0" lang="es-ES_tradnl" sz="1400" b="0" i="0" u="none" strike="noStrike" kern="0" cap="none" spc="0" normalizeH="0" baseline="0" noProof="0" dirty="0" smtClean="0">
                <a:ln>
                  <a:noFill/>
                </a:ln>
                <a:solidFill>
                  <a:srgbClr val="FFD624"/>
                </a:solidFill>
                <a:effectLst/>
                <a:uLnTx/>
                <a:uFillTx/>
                <a:latin typeface="Verdana"/>
                <a:ea typeface="ＭＳ Ｐゴシック" pitchFamily="50" charset="-128"/>
                <a:cs typeface="Arial" charset="0"/>
              </a:rPr>
              <a:t> </a:t>
            </a:r>
            <a:r>
              <a:rPr kumimoji="0" lang="es-ES_tradnl" sz="1400" b="0" i="0" u="none" strike="noStrike" kern="0" cap="none" spc="0" normalizeH="0" baseline="0" noProof="0" dirty="0" err="1" smtClean="0">
                <a:ln>
                  <a:noFill/>
                </a:ln>
                <a:solidFill>
                  <a:srgbClr val="FFD624"/>
                </a:solidFill>
                <a:effectLst/>
                <a:uLnTx/>
                <a:uFillTx/>
                <a:latin typeface="Verdana"/>
                <a:ea typeface="ＭＳ Ｐゴシック" pitchFamily="50" charset="-128"/>
                <a:cs typeface="Arial" charset="0"/>
              </a:rPr>
              <a:t>investment</a:t>
            </a:r>
            <a:endParaRPr kumimoji="0" lang="pl-PL" sz="1400" b="0" i="0" u="none" strike="noStrike" kern="0" cap="none" spc="0" normalizeH="0" baseline="0" noProof="0" dirty="0">
              <a:ln>
                <a:noFill/>
              </a:ln>
              <a:solidFill>
                <a:srgbClr val="FFD624"/>
              </a:solidFill>
              <a:effectLst/>
              <a:uLnTx/>
              <a:uFillTx/>
              <a:latin typeface="Verdana"/>
              <a:ea typeface="ＭＳ Ｐゴシック" pitchFamily="50" charset="-128"/>
              <a:cs typeface="Arial" charset="0"/>
            </a:endParaRPr>
          </a:p>
        </p:txBody>
      </p:sp>
      <p:cxnSp>
        <p:nvCxnSpPr>
          <p:cNvPr id="12" name="Straight Arrow Connector 11"/>
          <p:cNvCxnSpPr/>
          <p:nvPr/>
        </p:nvCxnSpPr>
        <p:spPr>
          <a:xfrm flipH="1">
            <a:off x="3891654" y="3529544"/>
            <a:ext cx="512179" cy="1120561"/>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3" name="TextBox 12"/>
          <p:cNvSpPr txBox="1"/>
          <p:nvPr/>
        </p:nvSpPr>
        <p:spPr>
          <a:xfrm>
            <a:off x="244589" y="1779278"/>
            <a:ext cx="3325923" cy="707886"/>
          </a:xfrm>
          <a:prstGeom prst="rect">
            <a:avLst/>
          </a:prstGeom>
          <a:solidFill>
            <a:srgbClr val="92D050"/>
          </a:solidFill>
          <a:ln>
            <a:solidFill>
              <a:srgbClr val="00B050"/>
            </a:solidFill>
          </a:ln>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ES_tradnl" sz="2400" b="0" i="0" u="none" strike="noStrike" kern="1200" cap="none" spc="0" normalizeH="0" baseline="0" noProof="0" dirty="0" smtClean="0">
                <a:ln>
                  <a:noFill/>
                </a:ln>
                <a:solidFill>
                  <a:srgbClr val="0F5494"/>
                </a:solidFill>
                <a:effectLst/>
                <a:uLnTx/>
                <a:uFillTx/>
                <a:latin typeface="Verdana" pitchFamily="34" charset="0"/>
                <a:ea typeface="+mn-ea"/>
                <a:cs typeface="+mn-cs"/>
              </a:rPr>
              <a:t>NDICI-</a:t>
            </a:r>
            <a:r>
              <a:rPr kumimoji="0" lang="es-ES_tradnl" sz="1600" b="0" i="0" u="none" strike="noStrike" kern="1200" cap="none" spc="0" normalizeH="0" baseline="0" noProof="0" dirty="0" err="1" smtClean="0">
                <a:ln>
                  <a:noFill/>
                </a:ln>
                <a:solidFill>
                  <a:srgbClr val="0F5494"/>
                </a:solidFill>
                <a:effectLst/>
                <a:uLnTx/>
                <a:uFillTx/>
                <a:latin typeface="Verdana" pitchFamily="34" charset="0"/>
                <a:ea typeface="+mn-ea"/>
                <a:cs typeface="+mn-cs"/>
              </a:rPr>
              <a:t>programming</a:t>
            </a:r>
            <a:r>
              <a:rPr kumimoji="0" lang="es-ES_tradnl" sz="1600" b="0" i="0" u="none" strike="noStrike" kern="1200" cap="none" spc="0" normalizeH="0" baseline="0" noProof="0" dirty="0" smtClean="0">
                <a:ln>
                  <a:noFill/>
                </a:ln>
                <a:solidFill>
                  <a:srgbClr val="0F5494"/>
                </a:solidFill>
                <a:effectLst/>
                <a:uLnTx/>
                <a:uFillTx/>
                <a:latin typeface="Verdana" pitchFamily="34" charset="0"/>
                <a:ea typeface="+mn-ea"/>
                <a:cs typeface="+mn-cs"/>
              </a:rPr>
              <a:t>/</a:t>
            </a:r>
            <a:r>
              <a:rPr kumimoji="0" lang="es-ES_tradnl" sz="1600" b="0" i="0" u="none" strike="noStrike" kern="1200" cap="none" spc="0" normalizeH="0" baseline="0" noProof="0" dirty="0" err="1" smtClean="0">
                <a:ln>
                  <a:noFill/>
                </a:ln>
                <a:solidFill>
                  <a:srgbClr val="0F5494"/>
                </a:solidFill>
                <a:effectLst/>
                <a:uLnTx/>
                <a:uFillTx/>
                <a:latin typeface="Verdana" pitchFamily="34" charset="0"/>
                <a:ea typeface="+mn-ea"/>
                <a:cs typeface="+mn-cs"/>
              </a:rPr>
              <a:t>implementation</a:t>
            </a:r>
            <a:endParaRPr kumimoji="0" lang="es-ES_tradnl" sz="1600" b="0" i="0" u="none" strike="noStrike" kern="1200" cap="none" spc="0" normalizeH="0" baseline="0" noProof="0" dirty="0" smtClean="0">
              <a:ln>
                <a:noFill/>
              </a:ln>
              <a:solidFill>
                <a:srgbClr val="0F5494"/>
              </a:solidFill>
              <a:effectLst/>
              <a:uLnTx/>
              <a:uFillTx/>
              <a:latin typeface="Verdana" pitchFamily="34" charset="0"/>
              <a:ea typeface="+mn-ea"/>
              <a:cs typeface="+mn-cs"/>
            </a:endParaRPr>
          </a:p>
        </p:txBody>
      </p:sp>
      <p:sp>
        <p:nvSpPr>
          <p:cNvPr id="14" name="TextBox 13"/>
          <p:cNvSpPr txBox="1"/>
          <p:nvPr/>
        </p:nvSpPr>
        <p:spPr>
          <a:xfrm>
            <a:off x="3923928" y="1791674"/>
            <a:ext cx="1944216" cy="461665"/>
          </a:xfrm>
          <a:prstGeom prst="rect">
            <a:avLst/>
          </a:prstGeom>
          <a:solidFill>
            <a:srgbClr val="00B050"/>
          </a:solidFill>
          <a:ln>
            <a:solidFill>
              <a:srgbClr val="92D050"/>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_tradnl" sz="2400" b="0" i="0" u="none" strike="noStrike" kern="1200" cap="none" spc="0" normalizeH="0" baseline="0" noProof="0" dirty="0" smtClean="0">
                <a:ln>
                  <a:noFill/>
                </a:ln>
                <a:solidFill>
                  <a:srgbClr val="0F5494"/>
                </a:solidFill>
                <a:effectLst/>
                <a:uLnTx/>
                <a:uFillTx/>
                <a:latin typeface="Verdana" pitchFamily="34" charset="0"/>
                <a:ea typeface="+mn-ea"/>
                <a:cs typeface="+mn-cs"/>
              </a:rPr>
              <a:t>IPA III</a:t>
            </a:r>
            <a:r>
              <a:rPr kumimoji="0" lang="fr-BE" sz="2400" b="0" i="0" u="none" strike="noStrike" kern="1200" cap="none" spc="0" normalizeH="0" baseline="0" noProof="0" dirty="0" smtClean="0">
                <a:ln>
                  <a:noFill/>
                </a:ln>
                <a:solidFill>
                  <a:srgbClr val="0F5494"/>
                </a:solidFill>
                <a:effectLst/>
                <a:uLnTx/>
                <a:uFillTx/>
                <a:latin typeface="Verdana" pitchFamily="34" charset="0"/>
                <a:ea typeface="+mn-ea"/>
                <a:cs typeface="+mn-cs"/>
              </a:rPr>
              <a:t> </a:t>
            </a:r>
            <a:endParaRPr kumimoji="0" lang="es-ES_tradnl" sz="2400" b="0" i="0" u="none" strike="noStrike" kern="1200" cap="none" spc="0" normalizeH="0" baseline="0" noProof="0" dirty="0" smtClean="0">
              <a:ln>
                <a:noFill/>
              </a:ln>
              <a:solidFill>
                <a:srgbClr val="0F5494"/>
              </a:solidFill>
              <a:effectLst/>
              <a:uLnTx/>
              <a:uFillTx/>
              <a:latin typeface="Verdana" pitchFamily="34" charset="0"/>
              <a:ea typeface="+mn-ea"/>
              <a:cs typeface="+mn-cs"/>
            </a:endParaRPr>
          </a:p>
        </p:txBody>
      </p:sp>
      <p:sp>
        <p:nvSpPr>
          <p:cNvPr id="15" name="TextBox 14"/>
          <p:cNvSpPr txBox="1"/>
          <p:nvPr/>
        </p:nvSpPr>
        <p:spPr>
          <a:xfrm>
            <a:off x="6685432" y="1805902"/>
            <a:ext cx="1944216" cy="461665"/>
          </a:xfrm>
          <a:prstGeom prst="rect">
            <a:avLst/>
          </a:prstGeom>
          <a:solidFill>
            <a:srgbClr val="C2D341"/>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ES_tradnl" sz="2400" b="0" i="0" u="none" strike="noStrike" kern="1200" cap="none" spc="0" normalizeH="0" baseline="0" noProof="0" dirty="0" smtClean="0">
                <a:ln>
                  <a:noFill/>
                </a:ln>
                <a:solidFill>
                  <a:srgbClr val="0F5494"/>
                </a:solidFill>
                <a:effectLst/>
                <a:uLnTx/>
                <a:uFillTx/>
                <a:latin typeface="Verdana" pitchFamily="34" charset="0"/>
                <a:ea typeface="+mn-ea"/>
                <a:cs typeface="+mn-cs"/>
              </a:rPr>
              <a:t>EINS</a:t>
            </a:r>
            <a:r>
              <a:rPr kumimoji="0" lang="fr-BE" sz="2400" b="0" i="0" u="none" strike="noStrike" kern="1200" cap="none" spc="0" normalizeH="0" baseline="0" noProof="0" dirty="0" smtClean="0">
                <a:ln>
                  <a:noFill/>
                </a:ln>
                <a:solidFill>
                  <a:srgbClr val="0F5494"/>
                </a:solidFill>
                <a:effectLst/>
                <a:uLnTx/>
                <a:uFillTx/>
                <a:latin typeface="Verdana" pitchFamily="34" charset="0"/>
                <a:ea typeface="+mn-ea"/>
                <a:cs typeface="+mn-cs"/>
              </a:rPr>
              <a:t> </a:t>
            </a:r>
            <a:endParaRPr kumimoji="0" lang="es-ES_tradnl" sz="2400" b="0" i="0" u="none" strike="noStrike" kern="1200" cap="none" spc="0" normalizeH="0" baseline="0" noProof="0" dirty="0" smtClean="0">
              <a:ln>
                <a:noFill/>
              </a:ln>
              <a:solidFill>
                <a:srgbClr val="0F5494"/>
              </a:solidFill>
              <a:effectLst/>
              <a:uLnTx/>
              <a:uFillTx/>
              <a:latin typeface="Verdana" pitchFamily="34" charset="0"/>
              <a:ea typeface="+mn-ea"/>
              <a:cs typeface="+mn-cs"/>
            </a:endParaRPr>
          </a:p>
        </p:txBody>
      </p:sp>
      <p:sp>
        <p:nvSpPr>
          <p:cNvPr id="16" name="TextBox 15"/>
          <p:cNvSpPr txBox="1"/>
          <p:nvPr/>
        </p:nvSpPr>
        <p:spPr>
          <a:xfrm>
            <a:off x="4572060" y="2589166"/>
            <a:ext cx="2725672" cy="276999"/>
          </a:xfrm>
          <a:prstGeom prst="rect">
            <a:avLst/>
          </a:prstGeom>
          <a:solidFill>
            <a:schemeClr val="accent1"/>
          </a:solidFill>
          <a:ln>
            <a:solidFill>
              <a:srgbClr val="92D050"/>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_tradnl" sz="1200" b="1" i="0" u="none" strike="noStrike" kern="1200" cap="none" spc="0" normalizeH="0" baseline="0" noProof="0" dirty="0" err="1" smtClean="0">
                <a:ln>
                  <a:noFill/>
                </a:ln>
                <a:solidFill>
                  <a:srgbClr val="0F5494"/>
                </a:solidFill>
                <a:effectLst/>
                <a:uLnTx/>
                <a:uFillTx/>
                <a:latin typeface="Verdana" pitchFamily="34" charset="0"/>
                <a:ea typeface="+mn-ea"/>
                <a:cs typeface="+mn-cs"/>
              </a:rPr>
              <a:t>Common</a:t>
            </a:r>
            <a:r>
              <a:rPr kumimoji="0" lang="es-ES_tradnl" sz="1200" b="1" i="0" u="none" strike="noStrike" kern="1200" cap="none" spc="0" normalizeH="0" baseline="0" noProof="0" dirty="0" smtClean="0">
                <a:ln>
                  <a:noFill/>
                </a:ln>
                <a:solidFill>
                  <a:srgbClr val="0F5494"/>
                </a:solidFill>
                <a:effectLst/>
                <a:uLnTx/>
                <a:uFillTx/>
                <a:latin typeface="Verdana" pitchFamily="34" charset="0"/>
                <a:ea typeface="+mn-ea"/>
                <a:cs typeface="+mn-cs"/>
              </a:rPr>
              <a:t> </a:t>
            </a:r>
            <a:r>
              <a:rPr kumimoji="0" lang="es-ES_tradnl" sz="1200" b="1" i="0" u="none" strike="noStrike" kern="1200" cap="none" spc="0" normalizeH="0" baseline="0" noProof="0" dirty="0" err="1" smtClean="0">
                <a:ln>
                  <a:noFill/>
                </a:ln>
                <a:solidFill>
                  <a:srgbClr val="0F5494"/>
                </a:solidFill>
                <a:effectLst/>
                <a:uLnTx/>
                <a:uFillTx/>
                <a:latin typeface="Verdana" pitchFamily="34" charset="0"/>
                <a:ea typeface="+mn-ea"/>
                <a:cs typeface="+mn-cs"/>
              </a:rPr>
              <a:t>Provisioning</a:t>
            </a:r>
            <a:r>
              <a:rPr kumimoji="0" lang="es-ES_tradnl" sz="1200" b="1" i="0" u="none" strike="noStrike" kern="1200" cap="none" spc="0" normalizeH="0" baseline="0" noProof="0" dirty="0" smtClean="0">
                <a:ln>
                  <a:noFill/>
                </a:ln>
                <a:solidFill>
                  <a:srgbClr val="0F5494"/>
                </a:solidFill>
                <a:effectLst/>
                <a:uLnTx/>
                <a:uFillTx/>
                <a:latin typeface="Verdana" pitchFamily="34" charset="0"/>
                <a:ea typeface="+mn-ea"/>
                <a:cs typeface="+mn-cs"/>
              </a:rPr>
              <a:t> </a:t>
            </a:r>
            <a:r>
              <a:rPr kumimoji="0" lang="es-ES_tradnl" sz="1200" b="1" i="0" u="none" strike="noStrike" kern="1200" cap="none" spc="0" normalizeH="0" baseline="0" noProof="0" dirty="0" err="1" smtClean="0">
                <a:ln>
                  <a:noFill/>
                </a:ln>
                <a:solidFill>
                  <a:srgbClr val="0F5494"/>
                </a:solidFill>
                <a:effectLst/>
                <a:uLnTx/>
                <a:uFillTx/>
                <a:latin typeface="Verdana" pitchFamily="34" charset="0"/>
                <a:ea typeface="+mn-ea"/>
                <a:cs typeface="+mn-cs"/>
              </a:rPr>
              <a:t>Fund</a:t>
            </a:r>
            <a:r>
              <a:rPr kumimoji="0" lang="fr-BE" sz="1200" b="1" i="0" u="none" strike="noStrike" kern="1200" cap="none" spc="0" normalizeH="0" baseline="0" noProof="0" dirty="0" smtClean="0">
                <a:ln>
                  <a:noFill/>
                </a:ln>
                <a:solidFill>
                  <a:srgbClr val="0F5494"/>
                </a:solidFill>
                <a:effectLst/>
                <a:uLnTx/>
                <a:uFillTx/>
                <a:latin typeface="Verdana" pitchFamily="34" charset="0"/>
                <a:ea typeface="+mn-ea"/>
                <a:cs typeface="+mn-cs"/>
              </a:rPr>
              <a:t> </a:t>
            </a:r>
            <a:endParaRPr kumimoji="0" lang="es-ES_tradnl" sz="1200" b="1" i="0" u="none" strike="noStrike" kern="1200" cap="none" spc="0" normalizeH="0" baseline="0" noProof="0" dirty="0" smtClean="0">
              <a:ln>
                <a:noFill/>
              </a:ln>
              <a:solidFill>
                <a:srgbClr val="0F5494"/>
              </a:solidFill>
              <a:effectLst/>
              <a:uLnTx/>
              <a:uFillTx/>
              <a:latin typeface="Verdana" pitchFamily="34" charset="0"/>
              <a:ea typeface="+mn-ea"/>
              <a:cs typeface="+mn-cs"/>
            </a:endParaRPr>
          </a:p>
        </p:txBody>
      </p:sp>
      <p:sp>
        <p:nvSpPr>
          <p:cNvPr id="17" name="Title 1"/>
          <p:cNvSpPr txBox="1">
            <a:spLocks/>
          </p:cNvSpPr>
          <p:nvPr/>
        </p:nvSpPr>
        <p:spPr>
          <a:xfrm>
            <a:off x="570384" y="429951"/>
            <a:ext cx="7715200" cy="647991"/>
          </a:xfrm>
          <a:prstGeom prst="rect">
            <a:avLst/>
          </a:prstGeom>
        </p:spPr>
        <p:txBody>
          <a:bodyPr/>
          <a:lst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algn="ctr"/>
            <a:r>
              <a:rPr lang="en-GB" dirty="0" smtClean="0">
                <a:solidFill>
                  <a:srgbClr val="EB5850"/>
                </a:solidFill>
                <a:cs typeface="Arial" panose="020B0604020202020204" pitchFamily="34" charset="0"/>
              </a:rPr>
              <a:t> </a:t>
            </a:r>
            <a:r>
              <a:rPr lang="en-GB" sz="2400" dirty="0">
                <a:solidFill>
                  <a:srgbClr val="0070C0"/>
                </a:solidFill>
                <a:latin typeface="+mn-lt"/>
                <a:ea typeface="+mn-ea"/>
                <a:cs typeface="+mn-cs"/>
              </a:rPr>
              <a:t>The new investment architecture</a:t>
            </a:r>
          </a:p>
        </p:txBody>
      </p:sp>
      <p:cxnSp>
        <p:nvCxnSpPr>
          <p:cNvPr id="18" name="Straight Arrow Connector 17"/>
          <p:cNvCxnSpPr/>
          <p:nvPr/>
        </p:nvCxnSpPr>
        <p:spPr>
          <a:xfrm flipH="1">
            <a:off x="1380570" y="2229659"/>
            <a:ext cx="2625309" cy="24031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H="1">
            <a:off x="1253800" y="2478884"/>
            <a:ext cx="785464" cy="217122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5449587" y="2209783"/>
            <a:ext cx="120045" cy="396575"/>
          </a:xfrm>
          <a:prstGeom prst="straightConnector1">
            <a:avLst/>
          </a:prstGeom>
          <a:ln>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H="1">
            <a:off x="7182786" y="2222483"/>
            <a:ext cx="474754" cy="459789"/>
          </a:xfrm>
          <a:prstGeom prst="straightConnector1">
            <a:avLst/>
          </a:prstGeom>
          <a:ln>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a:off x="3434652" y="2396632"/>
            <a:ext cx="1235643" cy="285640"/>
          </a:xfrm>
          <a:prstGeom prst="straightConnector1">
            <a:avLst/>
          </a:prstGeom>
          <a:ln>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417058" y="5784537"/>
            <a:ext cx="2632787" cy="830997"/>
          </a:xfrm>
          <a:prstGeom prst="rect">
            <a:avLst/>
          </a:prstGeom>
          <a:solidFill>
            <a:srgbClr val="3166CF"/>
          </a:solidFill>
        </p:spPr>
        <p:txBody>
          <a:bodyPr wrap="square" rtlCol="0">
            <a:spAutoFit/>
          </a:bodyPr>
          <a:lstStyle/>
          <a:p>
            <a:r>
              <a:rPr lang="es-ES_tradnl" sz="1600" b="0" dirty="0" smtClean="0">
                <a:solidFill>
                  <a:schemeClr val="accent3"/>
                </a:solidFill>
              </a:rPr>
              <a:t>EIB </a:t>
            </a:r>
            <a:r>
              <a:rPr lang="es-ES_tradnl" sz="1600" b="0" dirty="0" err="1" smtClean="0">
                <a:solidFill>
                  <a:schemeClr val="accent3"/>
                </a:solidFill>
              </a:rPr>
              <a:t>dedicated</a:t>
            </a:r>
            <a:r>
              <a:rPr lang="es-ES_tradnl" sz="1600" b="0" dirty="0">
                <a:solidFill>
                  <a:schemeClr val="accent3"/>
                </a:solidFill>
              </a:rPr>
              <a:t> </a:t>
            </a:r>
            <a:r>
              <a:rPr lang="es-ES_tradnl" sz="1600" b="0" dirty="0" err="1" smtClean="0">
                <a:solidFill>
                  <a:schemeClr val="accent3"/>
                </a:solidFill>
              </a:rPr>
              <a:t>windows</a:t>
            </a:r>
            <a:r>
              <a:rPr lang="es-ES_tradnl" sz="1600" b="0" dirty="0" smtClean="0">
                <a:solidFill>
                  <a:schemeClr val="accent3"/>
                </a:solidFill>
              </a:rPr>
              <a:t> (</a:t>
            </a:r>
            <a:r>
              <a:rPr lang="es-ES_tradnl" sz="1600" b="0" dirty="0" err="1" smtClean="0">
                <a:solidFill>
                  <a:schemeClr val="accent3"/>
                </a:solidFill>
              </a:rPr>
              <a:t>est</a:t>
            </a:r>
            <a:r>
              <a:rPr lang="es-ES_tradnl" sz="1600" b="0" dirty="0" smtClean="0">
                <a:solidFill>
                  <a:schemeClr val="accent3"/>
                </a:solidFill>
              </a:rPr>
              <a:t> EUR30bn) - exclusive </a:t>
            </a:r>
            <a:r>
              <a:rPr lang="es-ES_tradnl" sz="1600" b="0" dirty="0" err="1" smtClean="0">
                <a:solidFill>
                  <a:schemeClr val="accent3"/>
                </a:solidFill>
              </a:rPr>
              <a:t>for</a:t>
            </a:r>
            <a:r>
              <a:rPr lang="es-ES_tradnl" sz="1600" b="0" dirty="0" smtClean="0">
                <a:solidFill>
                  <a:schemeClr val="accent3"/>
                </a:solidFill>
              </a:rPr>
              <a:t> </a:t>
            </a:r>
            <a:r>
              <a:rPr lang="es-ES_tradnl" sz="1600" b="0" dirty="0" err="1" smtClean="0">
                <a:solidFill>
                  <a:schemeClr val="accent3"/>
                </a:solidFill>
              </a:rPr>
              <a:t>sovereign</a:t>
            </a:r>
            <a:endParaRPr lang="fr-BE" sz="1600" b="0" dirty="0" err="1" smtClean="0">
              <a:solidFill>
                <a:schemeClr val="accent3"/>
              </a:solidFill>
            </a:endParaRPr>
          </a:p>
        </p:txBody>
      </p:sp>
      <p:sp>
        <p:nvSpPr>
          <p:cNvPr id="36" name="TextBox 35"/>
          <p:cNvSpPr txBox="1"/>
          <p:nvPr/>
        </p:nvSpPr>
        <p:spPr>
          <a:xfrm>
            <a:off x="3156872" y="5784537"/>
            <a:ext cx="1559143" cy="615553"/>
          </a:xfrm>
          <a:prstGeom prst="rect">
            <a:avLst/>
          </a:prstGeom>
          <a:solidFill>
            <a:srgbClr val="3166CF"/>
          </a:solidFill>
        </p:spPr>
        <p:txBody>
          <a:bodyPr wrap="square" rtlCol="0">
            <a:spAutoFit/>
          </a:bodyPr>
          <a:lstStyle/>
          <a:p>
            <a:r>
              <a:rPr lang="es-ES_tradnl" sz="1700" b="0" dirty="0" smtClean="0">
                <a:solidFill>
                  <a:schemeClr val="accent3"/>
                </a:solidFill>
              </a:rPr>
              <a:t>Open </a:t>
            </a:r>
            <a:r>
              <a:rPr lang="es-ES_tradnl" sz="1700" b="0" dirty="0" err="1" smtClean="0">
                <a:solidFill>
                  <a:schemeClr val="accent3"/>
                </a:solidFill>
              </a:rPr>
              <a:t>architecture</a:t>
            </a:r>
            <a:endParaRPr lang="fr-BE" sz="1700" b="0" dirty="0" err="1" smtClean="0">
              <a:solidFill>
                <a:schemeClr val="accent3"/>
              </a:solidFill>
            </a:endParaRPr>
          </a:p>
        </p:txBody>
      </p:sp>
      <p:cxnSp>
        <p:nvCxnSpPr>
          <p:cNvPr id="38" name="Straight Arrow Connector 37"/>
          <p:cNvCxnSpPr/>
          <p:nvPr/>
        </p:nvCxnSpPr>
        <p:spPr>
          <a:xfrm flipH="1">
            <a:off x="2483768" y="5448921"/>
            <a:ext cx="404267" cy="428351"/>
          </a:xfrm>
          <a:prstGeom prst="straightConnector1">
            <a:avLst/>
          </a:prstGeom>
          <a:ln>
            <a:solidFill>
              <a:srgbClr val="00B0F0"/>
            </a:solidFill>
            <a:tailEnd type="triangle"/>
          </a:ln>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a:off x="4241543" y="5428237"/>
            <a:ext cx="264973" cy="513055"/>
          </a:xfrm>
          <a:prstGeom prst="straightConnector1">
            <a:avLst/>
          </a:prstGeom>
          <a:ln>
            <a:solidFill>
              <a:srgbClr val="00B0F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423421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11560" y="1844824"/>
            <a:ext cx="7200800" cy="3168352"/>
          </a:xfrm>
          <a:prstGeom prst="rect">
            <a:avLst/>
          </a:prstGeom>
        </p:spPr>
        <p:txBody>
          <a:bodyPr/>
          <a:lstStyle/>
          <a:p>
            <a:pPr marL="0" indent="0">
              <a:buNone/>
            </a:pPr>
            <a:endParaRPr lang="en-GB" i="0" dirty="0" smtClean="0">
              <a:solidFill>
                <a:schemeClr val="accent2">
                  <a:lumMod val="50000"/>
                </a:schemeClr>
              </a:solidFill>
              <a:latin typeface="Arial" panose="020B0604020202020204" pitchFamily="34" charset="0"/>
              <a:cs typeface="Arial" panose="020B0604020202020204" pitchFamily="34" charset="0"/>
            </a:endParaRPr>
          </a:p>
          <a:p>
            <a:endParaRPr lang="en-GB" i="0" dirty="0">
              <a:solidFill>
                <a:schemeClr val="accent2">
                  <a:lumMod val="50000"/>
                </a:schemeClr>
              </a:solidFill>
              <a:latin typeface="Arial" panose="020B0604020202020204" pitchFamily="34" charset="0"/>
              <a:cs typeface="Arial" panose="020B0604020202020204" pitchFamily="34" charset="0"/>
            </a:endParaRPr>
          </a:p>
        </p:txBody>
      </p:sp>
      <p:sp>
        <p:nvSpPr>
          <p:cNvPr id="6" name="TextBox 5"/>
          <p:cNvSpPr txBox="1"/>
          <p:nvPr/>
        </p:nvSpPr>
        <p:spPr>
          <a:xfrm>
            <a:off x="395536" y="917912"/>
            <a:ext cx="8496944" cy="707886"/>
          </a:xfrm>
          <a:prstGeom prst="rect">
            <a:avLst/>
          </a:prstGeom>
          <a:noFill/>
        </p:spPr>
        <p:txBody>
          <a:bodyPr wrap="square" rtlCol="0">
            <a:spAutoFit/>
          </a:bodyPr>
          <a:lstStyle/>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smtClean="0">
              <a:ln>
                <a:noFill/>
              </a:ln>
              <a:solidFill>
                <a:srgbClr val="333333"/>
              </a:solidFill>
              <a:effectLst/>
              <a:uLnTx/>
              <a:uFillTx/>
              <a:latin typeface="Calibri"/>
              <a:ea typeface="+mn-ea"/>
              <a:cs typeface="+mn-cs"/>
            </a:endParaRP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smtClean="0">
              <a:ln>
                <a:noFill/>
              </a:ln>
              <a:solidFill>
                <a:srgbClr val="333333"/>
              </a:solidFill>
              <a:effectLst/>
              <a:uLnTx/>
              <a:uFillTx/>
              <a:latin typeface="Calibri"/>
              <a:ea typeface="+mn-ea"/>
              <a:cs typeface="+mn-cs"/>
            </a:endParaRPr>
          </a:p>
        </p:txBody>
      </p:sp>
      <p:graphicFrame>
        <p:nvGraphicFramePr>
          <p:cNvPr id="2" name="Table 1"/>
          <p:cNvGraphicFramePr>
            <a:graphicFrameLocks noGrp="1"/>
          </p:cNvGraphicFramePr>
          <p:nvPr>
            <p:extLst/>
          </p:nvPr>
        </p:nvGraphicFramePr>
        <p:xfrm>
          <a:off x="395536" y="1643785"/>
          <a:ext cx="7992889" cy="4621390"/>
        </p:xfrm>
        <a:graphic>
          <a:graphicData uri="http://schemas.openxmlformats.org/drawingml/2006/table">
            <a:tbl>
              <a:tblPr firstRow="1" firstCol="1" bandRow="1">
                <a:tableStyleId>{5C22544A-7EE6-4342-B048-85BDC9FD1C3A}</a:tableStyleId>
              </a:tblPr>
              <a:tblGrid>
                <a:gridCol w="1923353">
                  <a:extLst>
                    <a:ext uri="{9D8B030D-6E8A-4147-A177-3AD203B41FA5}">
                      <a16:colId xmlns:a16="http://schemas.microsoft.com/office/drawing/2014/main" val="1372768126"/>
                    </a:ext>
                  </a:extLst>
                </a:gridCol>
                <a:gridCol w="2395801">
                  <a:extLst>
                    <a:ext uri="{9D8B030D-6E8A-4147-A177-3AD203B41FA5}">
                      <a16:colId xmlns:a16="http://schemas.microsoft.com/office/drawing/2014/main" val="2159912452"/>
                    </a:ext>
                  </a:extLst>
                </a:gridCol>
                <a:gridCol w="1995641">
                  <a:extLst>
                    <a:ext uri="{9D8B030D-6E8A-4147-A177-3AD203B41FA5}">
                      <a16:colId xmlns:a16="http://schemas.microsoft.com/office/drawing/2014/main" val="2966423539"/>
                    </a:ext>
                  </a:extLst>
                </a:gridCol>
                <a:gridCol w="1678094">
                  <a:extLst>
                    <a:ext uri="{9D8B030D-6E8A-4147-A177-3AD203B41FA5}">
                      <a16:colId xmlns:a16="http://schemas.microsoft.com/office/drawing/2014/main" val="901491782"/>
                    </a:ext>
                  </a:extLst>
                </a:gridCol>
              </a:tblGrid>
              <a:tr h="438029">
                <a:tc gridSpan="4">
                  <a:txBody>
                    <a:bodyPr/>
                    <a:lstStyle/>
                    <a:p>
                      <a:pPr algn="ctr">
                        <a:lnSpc>
                          <a:spcPct val="115000"/>
                        </a:lnSpc>
                        <a:spcAft>
                          <a:spcPts val="0"/>
                        </a:spcAft>
                      </a:pPr>
                      <a:r>
                        <a:rPr lang="en-GB" sz="1100" dirty="0">
                          <a:effectLst/>
                        </a:rPr>
                        <a:t>EXTERNAL ACTION GUARANTEE (Up to 60 </a:t>
                      </a:r>
                      <a:r>
                        <a:rPr lang="en-GB" sz="1100" dirty="0" err="1">
                          <a:effectLst/>
                        </a:rPr>
                        <a:t>bn</a:t>
                      </a:r>
                      <a:r>
                        <a:rPr lang="en-GB" sz="1100" dirty="0">
                          <a:effectLst/>
                        </a:rPr>
                        <a:t>)</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fr-BE"/>
                    </a:p>
                  </a:txBody>
                  <a:tcPr/>
                </a:tc>
                <a:tc hMerge="1">
                  <a:txBody>
                    <a:bodyPr/>
                    <a:lstStyle/>
                    <a:p>
                      <a:endParaRPr lang="fr-BE"/>
                    </a:p>
                  </a:txBody>
                  <a:tcPr/>
                </a:tc>
                <a:tc hMerge="1">
                  <a:txBody>
                    <a:bodyPr/>
                    <a:lstStyle/>
                    <a:p>
                      <a:endParaRPr lang="fr-BE"/>
                    </a:p>
                  </a:txBody>
                  <a:tcPr/>
                </a:tc>
                <a:extLst>
                  <a:ext uri="{0D108BD9-81ED-4DB2-BD59-A6C34878D82A}">
                    <a16:rowId xmlns:a16="http://schemas.microsoft.com/office/drawing/2014/main" val="1934827035"/>
                  </a:ext>
                </a:extLst>
              </a:tr>
              <a:tr h="906120">
                <a:tc>
                  <a:txBody>
                    <a:bodyPr/>
                    <a:lstStyle/>
                    <a:p>
                      <a:pPr algn="ctr">
                        <a:lnSpc>
                          <a:spcPct val="115000"/>
                        </a:lnSpc>
                        <a:spcAft>
                          <a:spcPts val="0"/>
                        </a:spcAft>
                      </a:pPr>
                      <a:r>
                        <a:rPr lang="fr-BE" sz="1800" dirty="0">
                          <a:effectLst/>
                        </a:rPr>
                        <a:t>TYPE OF OPERATION</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BE" sz="1800" dirty="0">
                          <a:effectLst/>
                        </a:rPr>
                        <a:t>EFSD+</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BE" sz="1800">
                          <a:effectLst/>
                        </a:rPr>
                        <a:t>MFA</a:t>
                      </a:r>
                      <a:endParaRPr lang="fr-B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BE" sz="1800">
                          <a:effectLst/>
                        </a:rPr>
                        <a:t>EURATOM LOANS</a:t>
                      </a:r>
                      <a:endParaRPr lang="fr-B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90852081"/>
                  </a:ext>
                </a:extLst>
              </a:tr>
              <a:tr h="438029">
                <a:tc>
                  <a:txBody>
                    <a:bodyPr/>
                    <a:lstStyle/>
                    <a:p>
                      <a:pPr algn="ctr">
                        <a:lnSpc>
                          <a:spcPct val="115000"/>
                        </a:lnSpc>
                        <a:spcAft>
                          <a:spcPts val="0"/>
                        </a:spcAft>
                      </a:pPr>
                      <a:r>
                        <a:rPr lang="fr-BE" sz="1800" dirty="0">
                          <a:effectLst/>
                        </a:rPr>
                        <a:t>MODALITY</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BE" sz="1800" dirty="0">
                          <a:effectLst/>
                        </a:rPr>
                        <a:t>programmable</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algn="ctr">
                        <a:lnSpc>
                          <a:spcPct val="115000"/>
                        </a:lnSpc>
                        <a:spcAft>
                          <a:spcPts val="0"/>
                        </a:spcAft>
                      </a:pPr>
                      <a:r>
                        <a:rPr lang="fr-BE" sz="1800">
                          <a:effectLst/>
                        </a:rPr>
                        <a:t>non programmable</a:t>
                      </a:r>
                      <a:endParaRPr lang="fr-B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fr-BE"/>
                    </a:p>
                  </a:txBody>
                  <a:tcPr/>
                </a:tc>
                <a:extLst>
                  <a:ext uri="{0D108BD9-81ED-4DB2-BD59-A6C34878D82A}">
                    <a16:rowId xmlns:a16="http://schemas.microsoft.com/office/drawing/2014/main" val="2381160008"/>
                  </a:ext>
                </a:extLst>
              </a:tr>
              <a:tr h="438029">
                <a:tc>
                  <a:txBody>
                    <a:bodyPr/>
                    <a:lstStyle/>
                    <a:p>
                      <a:pPr algn="ctr">
                        <a:lnSpc>
                          <a:spcPct val="115000"/>
                        </a:lnSpc>
                        <a:spcAft>
                          <a:spcPts val="0"/>
                        </a:spcAft>
                      </a:pPr>
                      <a:r>
                        <a:rPr lang="fr-BE" sz="1800">
                          <a:effectLst/>
                        </a:rPr>
                        <a:t>FUNDING LEVELS</a:t>
                      </a:r>
                      <a:endParaRPr lang="fr-B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BE" sz="1800" dirty="0">
                          <a:effectLst/>
                        </a:rPr>
                        <a:t>45,7 </a:t>
                      </a:r>
                      <a:r>
                        <a:rPr lang="fr-BE" sz="1800" dirty="0" err="1">
                          <a:effectLst/>
                        </a:rPr>
                        <a:t>bn</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BE" sz="1800" dirty="0" err="1" smtClean="0">
                          <a:effectLst/>
                        </a:rPr>
                        <a:t>Estimated</a:t>
                      </a:r>
                      <a:r>
                        <a:rPr lang="fr-BE" sz="1800" baseline="0" dirty="0" smtClean="0">
                          <a:effectLst/>
                        </a:rPr>
                        <a:t> </a:t>
                      </a:r>
                      <a:r>
                        <a:rPr lang="fr-BE" sz="1800" dirty="0" smtClean="0">
                          <a:effectLst/>
                        </a:rPr>
                        <a:t>14 </a:t>
                      </a:r>
                      <a:r>
                        <a:rPr lang="fr-BE" sz="1800" dirty="0" err="1">
                          <a:effectLst/>
                        </a:rPr>
                        <a:t>bn</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BE" sz="1800">
                          <a:effectLst/>
                        </a:rPr>
                        <a:t>0,3 bn</a:t>
                      </a:r>
                      <a:endParaRPr lang="fr-B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10331568"/>
                  </a:ext>
                </a:extLst>
              </a:tr>
              <a:tr h="906120">
                <a:tc>
                  <a:txBody>
                    <a:bodyPr/>
                    <a:lstStyle/>
                    <a:p>
                      <a:pPr algn="ctr">
                        <a:lnSpc>
                          <a:spcPct val="115000"/>
                        </a:lnSpc>
                        <a:spcAft>
                          <a:spcPts val="0"/>
                        </a:spcAft>
                      </a:pPr>
                      <a:r>
                        <a:rPr lang="fr-BE" sz="1800">
                          <a:effectLst/>
                        </a:rPr>
                        <a:t>SOURCE</a:t>
                      </a:r>
                      <a:endParaRPr lang="fr-B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800" dirty="0">
                          <a:effectLst/>
                        </a:rPr>
                        <a:t>NDICI geographic envelopes and IPA III</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800" dirty="0">
                          <a:effectLst/>
                        </a:rPr>
                        <a:t>NDICI geographic envelopes and IPA III</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800">
                          <a:effectLst/>
                        </a:rPr>
                        <a:t>EINS</a:t>
                      </a:r>
                      <a:endParaRPr lang="fr-B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81408179"/>
                  </a:ext>
                </a:extLst>
              </a:tr>
              <a:tr h="906120">
                <a:tc>
                  <a:txBody>
                    <a:bodyPr/>
                    <a:lstStyle/>
                    <a:p>
                      <a:pPr algn="ctr">
                        <a:lnSpc>
                          <a:spcPct val="115000"/>
                        </a:lnSpc>
                        <a:spcAft>
                          <a:spcPts val="0"/>
                        </a:spcAft>
                      </a:pPr>
                      <a:r>
                        <a:rPr lang="fr-BE" sz="1800">
                          <a:effectLst/>
                        </a:rPr>
                        <a:t>PROVISIONING RATE</a:t>
                      </a:r>
                      <a:endParaRPr lang="fr-B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800">
                          <a:effectLst/>
                        </a:rPr>
                        <a:t>At 9% (sovereign)</a:t>
                      </a:r>
                      <a:endParaRPr lang="fr-BE" sz="1800">
                        <a:effectLst/>
                      </a:endParaRPr>
                    </a:p>
                    <a:p>
                      <a:pPr algn="ctr">
                        <a:lnSpc>
                          <a:spcPct val="115000"/>
                        </a:lnSpc>
                        <a:spcAft>
                          <a:spcPts val="0"/>
                        </a:spcAft>
                      </a:pPr>
                      <a:r>
                        <a:rPr lang="en-GB" sz="1800">
                          <a:effectLst/>
                        </a:rPr>
                        <a:t>At 50% (private sector)</a:t>
                      </a:r>
                      <a:endParaRPr lang="fr-B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algn="ctr">
                        <a:lnSpc>
                          <a:spcPct val="115000"/>
                        </a:lnSpc>
                        <a:spcAft>
                          <a:spcPts val="0"/>
                        </a:spcAft>
                      </a:pPr>
                      <a:r>
                        <a:rPr lang="en-GB" sz="1800" dirty="0">
                          <a:effectLst/>
                        </a:rPr>
                        <a:t>At 9%</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fr-BE"/>
                    </a:p>
                  </a:txBody>
                  <a:tcPr/>
                </a:tc>
                <a:extLst>
                  <a:ext uri="{0D108BD9-81ED-4DB2-BD59-A6C34878D82A}">
                    <a16:rowId xmlns:a16="http://schemas.microsoft.com/office/drawing/2014/main" val="3189194198"/>
                  </a:ext>
                </a:extLst>
              </a:tr>
            </a:tbl>
          </a:graphicData>
        </a:graphic>
      </p:graphicFrame>
      <p:sp>
        <p:nvSpPr>
          <p:cNvPr id="8" name="Title 1"/>
          <p:cNvSpPr txBox="1">
            <a:spLocks/>
          </p:cNvSpPr>
          <p:nvPr/>
        </p:nvSpPr>
        <p:spPr>
          <a:xfrm>
            <a:off x="-468560" y="526092"/>
            <a:ext cx="9145016" cy="428227"/>
          </a:xfrm>
          <a:prstGeom prst="rect">
            <a:avLst/>
          </a:prstGeom>
        </p:spPr>
        <p:txBody>
          <a:bodyPr/>
          <a:lstStyle>
            <a:lvl1pPr marL="358775" indent="-358775" algn="l" rtl="0" eaLnBrk="1" fontAlgn="base" hangingPunct="1">
              <a:spcBef>
                <a:spcPct val="0"/>
              </a:spcBef>
              <a:spcAft>
                <a:spcPct val="0"/>
              </a:spcAft>
              <a:defRPr sz="3000" b="1">
                <a:solidFill>
                  <a:schemeClr val="tx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58775" marR="0" lvl="0" indent="-358775" algn="l" defTabSz="914400" rtl="0" eaLnBrk="1" fontAlgn="base" latinLnBrk="0" hangingPunct="1">
              <a:lnSpc>
                <a:spcPct val="100000"/>
              </a:lnSpc>
              <a:spcBef>
                <a:spcPct val="0"/>
              </a:spcBef>
              <a:spcAft>
                <a:spcPct val="0"/>
              </a:spcAft>
              <a:buClrTx/>
              <a:buSzTx/>
              <a:buFontTx/>
              <a:buNone/>
              <a:tabLst/>
              <a:defRPr/>
            </a:pPr>
            <a:r>
              <a:rPr kumimoji="0" lang="fr-BE" sz="3000" b="1" i="0" u="none" strike="noStrike" kern="0" cap="none" spc="0" normalizeH="0" baseline="0" noProof="0" dirty="0" smtClean="0">
                <a:ln>
                  <a:noFill/>
                </a:ln>
                <a:solidFill>
                  <a:srgbClr val="1F497D"/>
                </a:solidFill>
                <a:effectLst/>
                <a:uLnTx/>
                <a:uFillTx/>
                <a:latin typeface="Arial" panose="020B0604020202020204" pitchFamily="34" charset="0"/>
                <a:ea typeface="+mj-ea"/>
                <a:cs typeface="Arial" panose="020B0604020202020204" pitchFamily="34" charset="0"/>
              </a:rPr>
              <a:t>			</a:t>
            </a:r>
            <a:r>
              <a:rPr lang="fr-BE" sz="2400" dirty="0" err="1">
                <a:solidFill>
                  <a:srgbClr val="0070C0"/>
                </a:solidFill>
                <a:latin typeface="+mn-lt"/>
                <a:ea typeface="+mn-ea"/>
                <a:cs typeface="+mn-cs"/>
              </a:rPr>
              <a:t>What</a:t>
            </a:r>
            <a:r>
              <a:rPr lang="fr-BE" sz="2400" dirty="0">
                <a:solidFill>
                  <a:srgbClr val="0070C0"/>
                </a:solidFill>
                <a:latin typeface="+mn-lt"/>
                <a:ea typeface="+mn-ea"/>
                <a:cs typeface="+mn-cs"/>
              </a:rPr>
              <a:t> </a:t>
            </a:r>
            <a:r>
              <a:rPr lang="fr-BE" sz="2400" dirty="0" err="1">
                <a:solidFill>
                  <a:srgbClr val="0070C0"/>
                </a:solidFill>
                <a:latin typeface="+mn-lt"/>
                <a:ea typeface="+mn-ea"/>
                <a:cs typeface="+mn-cs"/>
              </a:rPr>
              <a:t>need</a:t>
            </a:r>
            <a:r>
              <a:rPr lang="fr-BE" sz="2400" dirty="0">
                <a:solidFill>
                  <a:srgbClr val="0070C0"/>
                </a:solidFill>
                <a:latin typeface="+mn-lt"/>
                <a:ea typeface="+mn-ea"/>
                <a:cs typeface="+mn-cs"/>
              </a:rPr>
              <a:t> to </a:t>
            </a:r>
            <a:r>
              <a:rPr lang="fr-BE" sz="2400" dirty="0" err="1">
                <a:solidFill>
                  <a:srgbClr val="0070C0"/>
                </a:solidFill>
                <a:latin typeface="+mn-lt"/>
                <a:ea typeface="+mn-ea"/>
                <a:cs typeface="+mn-cs"/>
              </a:rPr>
              <a:t>be</a:t>
            </a:r>
            <a:r>
              <a:rPr lang="fr-BE" sz="2400" dirty="0">
                <a:solidFill>
                  <a:srgbClr val="0070C0"/>
                </a:solidFill>
                <a:latin typeface="+mn-lt"/>
                <a:ea typeface="+mn-ea"/>
                <a:cs typeface="+mn-cs"/>
              </a:rPr>
              <a:t> </a:t>
            </a:r>
            <a:r>
              <a:rPr lang="fr-BE" sz="2400" dirty="0" err="1">
                <a:solidFill>
                  <a:srgbClr val="0070C0"/>
                </a:solidFill>
                <a:latin typeface="+mn-lt"/>
                <a:ea typeface="+mn-ea"/>
                <a:cs typeface="+mn-cs"/>
              </a:rPr>
              <a:t>financed</a:t>
            </a:r>
            <a:r>
              <a:rPr lang="fr-BE" sz="2400" dirty="0">
                <a:solidFill>
                  <a:srgbClr val="0070C0"/>
                </a:solidFill>
                <a:latin typeface="+mn-lt"/>
                <a:ea typeface="+mn-ea"/>
                <a:cs typeface="+mn-cs"/>
              </a:rPr>
              <a:t> </a:t>
            </a:r>
            <a:r>
              <a:rPr lang="fr-BE" sz="2400" dirty="0" err="1">
                <a:solidFill>
                  <a:srgbClr val="0070C0"/>
                </a:solidFill>
                <a:latin typeface="+mn-lt"/>
                <a:ea typeface="+mn-ea"/>
                <a:cs typeface="+mn-cs"/>
              </a:rPr>
              <a:t>under</a:t>
            </a:r>
            <a:r>
              <a:rPr lang="fr-BE" sz="2400" dirty="0">
                <a:solidFill>
                  <a:srgbClr val="0070C0"/>
                </a:solidFill>
                <a:latin typeface="+mn-lt"/>
                <a:ea typeface="+mn-ea"/>
                <a:cs typeface="+mn-cs"/>
              </a:rPr>
              <a:t> EAG?</a:t>
            </a:r>
            <a:endParaRPr lang="en-GB" sz="2400" dirty="0">
              <a:solidFill>
                <a:srgbClr val="0070C0"/>
              </a:solidFill>
              <a:latin typeface="+mn-lt"/>
              <a:ea typeface="+mn-ea"/>
              <a:cs typeface="+mn-cs"/>
            </a:endParaRPr>
          </a:p>
        </p:txBody>
      </p:sp>
    </p:spTree>
    <p:extLst>
      <p:ext uri="{BB962C8B-B14F-4D97-AF65-F5344CB8AC3E}">
        <p14:creationId xmlns:p14="http://schemas.microsoft.com/office/powerpoint/2010/main" val="13050149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909" y="476672"/>
            <a:ext cx="8229600" cy="461665"/>
          </a:xfrm>
        </p:spPr>
        <p:txBody>
          <a:bodyPr wrap="square">
            <a:spAutoFit/>
          </a:bodyPr>
          <a:lstStyle/>
          <a:p>
            <a:pPr algn="ctr" fontAlgn="auto">
              <a:spcBef>
                <a:spcPts val="0"/>
              </a:spcBef>
              <a:spcAft>
                <a:spcPts val="0"/>
              </a:spcAft>
            </a:pPr>
            <a:r>
              <a:rPr lang="en-GB" sz="2400" kern="1200" dirty="0" smtClean="0">
                <a:solidFill>
                  <a:srgbClr val="0070C0"/>
                </a:solidFill>
                <a:latin typeface="+mn-lt"/>
                <a:ea typeface="+mn-ea"/>
                <a:cs typeface="+mn-cs"/>
              </a:rPr>
              <a:t>Pre-programming post-2020 State of Play</a:t>
            </a:r>
            <a:endParaRPr lang="en-GB" sz="2400" kern="1200" dirty="0">
              <a:solidFill>
                <a:srgbClr val="0070C0"/>
              </a:solidFill>
              <a:latin typeface="+mn-lt"/>
              <a:ea typeface="+mn-ea"/>
              <a:cs typeface="+mn-cs"/>
            </a:endParaRPr>
          </a:p>
        </p:txBody>
      </p:sp>
      <p:sp>
        <p:nvSpPr>
          <p:cNvPr id="3" name="Content Placeholder 2"/>
          <p:cNvSpPr>
            <a:spLocks noGrp="1"/>
          </p:cNvSpPr>
          <p:nvPr>
            <p:ph idx="1"/>
          </p:nvPr>
        </p:nvSpPr>
        <p:spPr>
          <a:xfrm>
            <a:off x="251520" y="1268760"/>
            <a:ext cx="8568952" cy="3633788"/>
          </a:xfrm>
        </p:spPr>
        <p:txBody>
          <a:bodyPr>
            <a:noAutofit/>
          </a:bodyPr>
          <a:lstStyle/>
          <a:p>
            <a:pPr marL="457200" lvl="1" indent="0">
              <a:buNone/>
            </a:pPr>
            <a:r>
              <a:rPr lang="en-US" dirty="0" smtClean="0"/>
              <a:t>Assessments: </a:t>
            </a:r>
          </a:p>
          <a:p>
            <a:pPr lvl="1"/>
            <a:r>
              <a:rPr lang="en-US" b="0" i="0" dirty="0" smtClean="0"/>
              <a:t>All country, thematic and regional assessments finalized (except for Sub-Saharan Africa). </a:t>
            </a:r>
          </a:p>
          <a:p>
            <a:pPr marL="457200" lvl="1" indent="0">
              <a:buNone/>
            </a:pPr>
            <a:r>
              <a:rPr lang="en-US" dirty="0"/>
              <a:t>Country</a:t>
            </a:r>
            <a:r>
              <a:rPr lang="en-US" i="0" dirty="0" smtClean="0"/>
              <a:t> Team meetings:</a:t>
            </a:r>
          </a:p>
          <a:p>
            <a:pPr lvl="1"/>
            <a:r>
              <a:rPr lang="en-US" b="0" dirty="0"/>
              <a:t>T</a:t>
            </a:r>
            <a:r>
              <a:rPr lang="en-US" b="0" i="0" dirty="0" smtClean="0"/>
              <a:t>o start week 2/12 with participation of EUDs through VC;</a:t>
            </a:r>
          </a:p>
          <a:p>
            <a:pPr lvl="1"/>
            <a:r>
              <a:rPr lang="en-GB" b="0" dirty="0"/>
              <a:t>Based on </a:t>
            </a:r>
            <a:r>
              <a:rPr lang="en-GB" b="0" dirty="0" smtClean="0"/>
              <a:t>assessments and </a:t>
            </a:r>
            <a:r>
              <a:rPr lang="en-GB" b="0" dirty="0"/>
              <a:t>upcoming Commission </a:t>
            </a:r>
            <a:r>
              <a:rPr lang="en-GB" b="0" dirty="0" smtClean="0"/>
              <a:t>geopolitical priorities</a:t>
            </a:r>
            <a:r>
              <a:rPr lang="en-GB" b="0" dirty="0"/>
              <a:t>;</a:t>
            </a:r>
            <a:endParaRPr lang="en-GB" b="0" dirty="0" smtClean="0"/>
          </a:p>
          <a:p>
            <a:pPr lvl="1"/>
            <a:r>
              <a:rPr lang="en-GB" b="0" dirty="0" smtClean="0"/>
              <a:t>Identify </a:t>
            </a:r>
            <a:r>
              <a:rPr lang="en-GB" b="0" dirty="0"/>
              <a:t>objectives of future EU </a:t>
            </a:r>
            <a:r>
              <a:rPr lang="en-GB" b="0" dirty="0" smtClean="0"/>
              <a:t>cooperation;</a:t>
            </a:r>
          </a:p>
          <a:p>
            <a:pPr lvl="1"/>
            <a:r>
              <a:rPr lang="fr-BE" b="0" dirty="0" err="1" smtClean="0"/>
              <a:t>Gather</a:t>
            </a:r>
            <a:r>
              <a:rPr lang="fr-BE" b="0" dirty="0" smtClean="0"/>
              <a:t> </a:t>
            </a:r>
            <a:r>
              <a:rPr lang="fr-BE" b="0" dirty="0"/>
              <a:t>EEAS, DEVCO HQ, </a:t>
            </a:r>
            <a:r>
              <a:rPr lang="fr-BE" b="0" dirty="0" err="1"/>
              <a:t>EUDs</a:t>
            </a:r>
            <a:r>
              <a:rPr lang="fr-BE" b="0" dirty="0"/>
              <a:t>, </a:t>
            </a:r>
            <a:r>
              <a:rPr lang="fr-BE" b="0" dirty="0" err="1"/>
              <a:t>other</a:t>
            </a:r>
            <a:r>
              <a:rPr lang="fr-BE" b="0" dirty="0"/>
              <a:t> COM </a:t>
            </a:r>
            <a:r>
              <a:rPr lang="fr-BE" b="0" dirty="0" err="1"/>
              <a:t>DGs</a:t>
            </a:r>
            <a:r>
              <a:rPr lang="fr-BE" b="0" dirty="0"/>
              <a:t>, </a:t>
            </a:r>
            <a:r>
              <a:rPr lang="fr-BE" b="0" dirty="0" smtClean="0"/>
              <a:t>EIB;</a:t>
            </a:r>
            <a:endParaRPr lang="fr-BE" b="0" dirty="0"/>
          </a:p>
          <a:p>
            <a:pPr lvl="1"/>
            <a:r>
              <a:rPr lang="en-GB" b="0" dirty="0" smtClean="0"/>
              <a:t>CTMs </a:t>
            </a:r>
            <a:r>
              <a:rPr lang="en-GB" b="0" dirty="0"/>
              <a:t>conclusions as basis for next steps. </a:t>
            </a:r>
          </a:p>
          <a:p>
            <a:pPr marL="457200" lvl="1" indent="0">
              <a:buNone/>
            </a:pPr>
            <a:r>
              <a:rPr lang="en-US" i="0" dirty="0" smtClean="0"/>
              <a:t>Next steps:</a:t>
            </a:r>
          </a:p>
          <a:p>
            <a:pPr lvl="1"/>
            <a:r>
              <a:rPr lang="en-US" b="0" i="0" dirty="0" smtClean="0"/>
              <a:t>Updated instructions to be possibly issued in December;</a:t>
            </a:r>
          </a:p>
          <a:p>
            <a:pPr lvl="1"/>
            <a:r>
              <a:rPr lang="en-US" b="0" dirty="0" smtClean="0"/>
              <a:t>Basis for programming to be determined.</a:t>
            </a:r>
            <a:endParaRPr lang="en-US" b="0" i="0" dirty="0" smtClean="0"/>
          </a:p>
        </p:txBody>
      </p:sp>
    </p:spTree>
    <p:extLst>
      <p:ext uri="{BB962C8B-B14F-4D97-AF65-F5344CB8AC3E}">
        <p14:creationId xmlns:p14="http://schemas.microsoft.com/office/powerpoint/2010/main" val="25364602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909" y="476672"/>
            <a:ext cx="8229600" cy="461665"/>
          </a:xfrm>
        </p:spPr>
        <p:txBody>
          <a:bodyPr wrap="square">
            <a:spAutoFit/>
          </a:bodyPr>
          <a:lstStyle/>
          <a:p>
            <a:pPr algn="ctr" fontAlgn="auto">
              <a:spcBef>
                <a:spcPts val="0"/>
              </a:spcBef>
              <a:spcAft>
                <a:spcPts val="0"/>
              </a:spcAft>
            </a:pPr>
            <a:r>
              <a:rPr lang="en-GB" sz="2400" kern="1200" dirty="0" smtClean="0">
                <a:solidFill>
                  <a:srgbClr val="0070C0"/>
                </a:solidFill>
                <a:latin typeface="+mn-lt"/>
                <a:ea typeface="+mn-ea"/>
                <a:cs typeface="+mn-cs"/>
              </a:rPr>
              <a:t>Programming post-2020</a:t>
            </a:r>
            <a:endParaRPr lang="en-GB" sz="2400" kern="1200" dirty="0">
              <a:solidFill>
                <a:srgbClr val="0070C0"/>
              </a:solidFill>
              <a:latin typeface="+mn-lt"/>
              <a:ea typeface="+mn-ea"/>
              <a:cs typeface="+mn-cs"/>
            </a:endParaRPr>
          </a:p>
        </p:txBody>
      </p:sp>
      <p:sp>
        <p:nvSpPr>
          <p:cNvPr id="3" name="Content Placeholder 2"/>
          <p:cNvSpPr>
            <a:spLocks noGrp="1"/>
          </p:cNvSpPr>
          <p:nvPr>
            <p:ph idx="1"/>
          </p:nvPr>
        </p:nvSpPr>
        <p:spPr>
          <a:xfrm>
            <a:off x="251520" y="1268760"/>
            <a:ext cx="8568952" cy="4176464"/>
          </a:xfrm>
        </p:spPr>
        <p:txBody>
          <a:bodyPr/>
          <a:lstStyle/>
          <a:p>
            <a:pPr lvl="1"/>
            <a:r>
              <a:rPr lang="en-US" sz="2400" b="0" dirty="0" smtClean="0"/>
              <a:t>Programming exercise to start by end quarter 1 2020;</a:t>
            </a:r>
          </a:p>
          <a:p>
            <a:pPr lvl="1"/>
            <a:r>
              <a:rPr lang="en-US" sz="2400" b="0" dirty="0" smtClean="0"/>
              <a:t>Guidelines for both geographic </a:t>
            </a:r>
            <a:r>
              <a:rPr lang="en-US" sz="2400" b="0" dirty="0" smtClean="0"/>
              <a:t>and </a:t>
            </a:r>
            <a:r>
              <a:rPr lang="en-US" sz="2400" b="0" dirty="0" smtClean="0"/>
              <a:t>thematic programming;</a:t>
            </a:r>
          </a:p>
          <a:p>
            <a:pPr lvl="1"/>
            <a:r>
              <a:rPr lang="en-US" sz="2400" b="0" dirty="0" smtClean="0"/>
              <a:t>Guidelines to cover notably duration of Multi-annual Indicative </a:t>
            </a:r>
            <a:r>
              <a:rPr lang="en-US" sz="2400" b="0" dirty="0" err="1" smtClean="0"/>
              <a:t>Programmes</a:t>
            </a:r>
            <a:r>
              <a:rPr lang="en-US" sz="2400" b="0" dirty="0" smtClean="0"/>
              <a:t>, geographical coverage, scope of </a:t>
            </a:r>
            <a:r>
              <a:rPr lang="en-US" sz="2400" b="0" dirty="0" err="1" smtClean="0"/>
              <a:t>programmes</a:t>
            </a:r>
            <a:r>
              <a:rPr lang="en-US" sz="2400" b="0" dirty="0" smtClean="0"/>
              <a:t>, programming of EFSD+, joint programming.</a:t>
            </a:r>
            <a:endParaRPr lang="en-GB" sz="2400" b="0" dirty="0"/>
          </a:p>
        </p:txBody>
      </p:sp>
    </p:spTree>
    <p:extLst>
      <p:ext uri="{BB962C8B-B14F-4D97-AF65-F5344CB8AC3E}">
        <p14:creationId xmlns:p14="http://schemas.microsoft.com/office/powerpoint/2010/main" val="18836543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0"/>
            <a:ext cx="8229600" cy="936625"/>
          </a:xfrm>
        </p:spPr>
        <p:txBody>
          <a:bodyPr/>
          <a:lstStyle/>
          <a:p>
            <a:pPr algn="ctr"/>
            <a:r>
              <a:rPr lang="en-US" sz="2400" dirty="0" smtClean="0">
                <a:solidFill>
                  <a:srgbClr val="0070C0"/>
                </a:solidFill>
              </a:rPr>
              <a:t>Programming </a:t>
            </a:r>
            <a:r>
              <a:rPr lang="en-US" sz="2400" dirty="0" smtClean="0">
                <a:solidFill>
                  <a:srgbClr val="0070C0"/>
                </a:solidFill>
              </a:rPr>
              <a:t>EFSD+</a:t>
            </a:r>
            <a:endParaRPr lang="en-GB" sz="2400" dirty="0">
              <a:solidFill>
                <a:srgbClr val="0070C0"/>
              </a:solidFill>
            </a:endParaRPr>
          </a:p>
        </p:txBody>
      </p:sp>
      <p:sp>
        <p:nvSpPr>
          <p:cNvPr id="3" name="Content Placeholder 2"/>
          <p:cNvSpPr>
            <a:spLocks noGrp="1"/>
          </p:cNvSpPr>
          <p:nvPr>
            <p:ph idx="1"/>
          </p:nvPr>
        </p:nvSpPr>
        <p:spPr>
          <a:xfrm>
            <a:off x="323528" y="944871"/>
            <a:ext cx="8229600" cy="4896023"/>
          </a:xfrm>
        </p:spPr>
        <p:txBody>
          <a:bodyPr/>
          <a:lstStyle/>
          <a:p>
            <a:r>
              <a:rPr lang="en-GB" sz="1800" b="1" i="0" dirty="0"/>
              <a:t>EU </a:t>
            </a:r>
            <a:r>
              <a:rPr lang="en-GB" sz="1800" b="1" i="0" dirty="0" smtClean="0"/>
              <a:t>Delegations</a:t>
            </a:r>
            <a:r>
              <a:rPr lang="en-GB" sz="1800" i="0" dirty="0" smtClean="0"/>
              <a:t>:</a:t>
            </a:r>
          </a:p>
          <a:p>
            <a:pPr lvl="1" algn="just"/>
            <a:r>
              <a:rPr lang="en-US" sz="1800" b="0" dirty="0" smtClean="0"/>
              <a:t>Key role </a:t>
            </a:r>
            <a:r>
              <a:rPr lang="en-US" sz="1800" b="0" dirty="0" smtClean="0"/>
              <a:t>to </a:t>
            </a:r>
            <a:r>
              <a:rPr lang="en-US" sz="1800" b="0" dirty="0" smtClean="0"/>
              <a:t>identify investments needs, gaps and priorities</a:t>
            </a:r>
          </a:p>
          <a:p>
            <a:pPr lvl="1" algn="just"/>
            <a:r>
              <a:rPr lang="en-US" sz="1800" b="0" dirty="0" smtClean="0"/>
              <a:t>In-country dialogues with partner countries (investment plans), but also private sector, civil society, DFIs in the field</a:t>
            </a:r>
            <a:r>
              <a:rPr lang="en-GB" sz="1800" b="0" dirty="0" smtClean="0"/>
              <a:t>, etc.</a:t>
            </a:r>
          </a:p>
          <a:p>
            <a:pPr marL="457200" lvl="1" indent="0" algn="just">
              <a:buNone/>
            </a:pPr>
            <a:endParaRPr lang="en-GB" sz="1800" b="0" dirty="0" smtClean="0"/>
          </a:p>
          <a:p>
            <a:pPr algn="just"/>
            <a:r>
              <a:rPr lang="en-US" sz="1800" b="1" i="0" dirty="0" smtClean="0"/>
              <a:t>HQ</a:t>
            </a:r>
            <a:r>
              <a:rPr lang="en-US" sz="1800" i="0" dirty="0" smtClean="0"/>
              <a:t>: </a:t>
            </a:r>
            <a:r>
              <a:rPr lang="en-GB" sz="1800" b="0" i="0" dirty="0" smtClean="0"/>
              <a:t>String </a:t>
            </a:r>
            <a:r>
              <a:rPr lang="en-GB" sz="1800" b="0" i="0" dirty="0" smtClean="0"/>
              <a:t>steering and support, e.g. provide </a:t>
            </a:r>
            <a:r>
              <a:rPr lang="en-GB" sz="1800" b="0" i="0" dirty="0"/>
              <a:t>a methodology </a:t>
            </a:r>
            <a:r>
              <a:rPr lang="en-GB" sz="1800" b="0" i="0" dirty="0" smtClean="0"/>
              <a:t>on sovereign </a:t>
            </a:r>
            <a:r>
              <a:rPr lang="en-GB" sz="1800" b="0" i="0" dirty="0"/>
              <a:t>and non-commercial sub-sovereign lending </a:t>
            </a:r>
            <a:r>
              <a:rPr lang="en-GB" sz="1800" b="0" i="0" dirty="0" smtClean="0"/>
              <a:t>and </a:t>
            </a:r>
            <a:r>
              <a:rPr lang="en-GB" sz="1800" b="0" i="0" dirty="0"/>
              <a:t>identify the needs, gaps and priorities for commercial sub-sovereign and private sector lending </a:t>
            </a:r>
            <a:endParaRPr lang="en-GB" sz="1800" b="0" i="0" dirty="0" smtClean="0"/>
          </a:p>
          <a:p>
            <a:pPr marL="457200" lvl="1" indent="0" algn="just">
              <a:buNone/>
            </a:pPr>
            <a:endParaRPr lang="en-GB" sz="1800" b="0" dirty="0" smtClean="0"/>
          </a:p>
          <a:p>
            <a:pPr algn="just"/>
            <a:r>
              <a:rPr lang="en-US" sz="1800" b="1" i="0" dirty="0" smtClean="0"/>
              <a:t>EIB</a:t>
            </a:r>
            <a:r>
              <a:rPr lang="en-US" sz="1800" i="0" dirty="0"/>
              <a:t> </a:t>
            </a:r>
            <a:r>
              <a:rPr lang="en-US" sz="1800" i="0" dirty="0" smtClean="0"/>
              <a:t>and other EDFIs to be involved.</a:t>
            </a:r>
          </a:p>
          <a:p>
            <a:pPr algn="just"/>
            <a:endParaRPr lang="en-US" sz="1800" i="0" dirty="0" smtClean="0"/>
          </a:p>
          <a:p>
            <a:pPr algn="just"/>
            <a:r>
              <a:rPr lang="en-US" sz="1800" b="1" i="0" dirty="0" smtClean="0"/>
              <a:t>Source of financing</a:t>
            </a:r>
            <a:r>
              <a:rPr lang="en-US" sz="1800" i="0" dirty="0" smtClean="0"/>
              <a:t>: while the analysis will always be made at national level, the source of financing to be discussed: </a:t>
            </a:r>
            <a:r>
              <a:rPr lang="en-US" sz="1800" b="1" i="0" dirty="0" smtClean="0"/>
              <a:t>regional or national?</a:t>
            </a:r>
          </a:p>
          <a:p>
            <a:pPr algn="just"/>
            <a:endParaRPr lang="en-US" sz="1800" i="0" dirty="0"/>
          </a:p>
          <a:p>
            <a:pPr lvl="1" algn="just"/>
            <a:endParaRPr lang="en-GB" sz="1800" b="0" dirty="0"/>
          </a:p>
          <a:p>
            <a:pPr lvl="1"/>
            <a:endParaRPr lang="en-GB" dirty="0"/>
          </a:p>
          <a:p>
            <a:pPr lvl="1"/>
            <a:endParaRPr lang="en-US" dirty="0" smtClean="0"/>
          </a:p>
          <a:p>
            <a:pPr lvl="1"/>
            <a:endParaRPr lang="en-GB" dirty="0"/>
          </a:p>
        </p:txBody>
      </p:sp>
    </p:spTree>
    <p:extLst>
      <p:ext uri="{BB962C8B-B14F-4D97-AF65-F5344CB8AC3E}">
        <p14:creationId xmlns:p14="http://schemas.microsoft.com/office/powerpoint/2010/main" val="28066326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bwMode="auto">
          <a:xfrm>
            <a:off x="4788025" y="2132856"/>
            <a:ext cx="3672408" cy="3050635"/>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0" indent="0" algn="l" rtl="0" eaLnBrk="0" fontAlgn="base" hangingPunct="0">
              <a:spcBef>
                <a:spcPts val="0"/>
              </a:spcBef>
              <a:spcAft>
                <a:spcPct val="0"/>
              </a:spcAft>
              <a:buClr>
                <a:srgbClr val="0F5494"/>
              </a:buClr>
              <a:buNone/>
              <a:defRPr sz="2400" i="0">
                <a:solidFill>
                  <a:srgbClr val="0F5494"/>
                </a:solidFill>
                <a:latin typeface="+mn-lt"/>
                <a:ea typeface="+mn-ea"/>
                <a:cs typeface="+mn-cs"/>
              </a:defRPr>
            </a:lvl1pPr>
            <a:lvl2pPr marL="720000" indent="-360000" algn="l" rtl="0" eaLnBrk="0" fontAlgn="base" hangingPunct="0">
              <a:spcBef>
                <a:spcPts val="1000"/>
              </a:spcBef>
              <a:spcAft>
                <a:spcPct val="0"/>
              </a:spcAft>
              <a:buClr>
                <a:srgbClr val="669966"/>
              </a:buClr>
              <a:buChar char="•"/>
              <a:defRPr sz="2000" b="0">
                <a:solidFill>
                  <a:srgbClr val="666666"/>
                </a:solidFill>
                <a:latin typeface="+mn-lt"/>
              </a:defRPr>
            </a:lvl2pPr>
            <a:lvl3pPr marL="1080000" indent="-360000" algn="l" rtl="0" eaLnBrk="0" fontAlgn="base" hangingPunct="0">
              <a:spcBef>
                <a:spcPts val="8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eaLnBrk="1" hangingPunct="1">
              <a:defRPr/>
            </a:pPr>
            <a:r>
              <a:rPr lang="en-GB" sz="4000" b="0" kern="0" dirty="0" smtClean="0">
                <a:solidFill>
                  <a:schemeClr val="bg1"/>
                </a:solidFill>
              </a:rPr>
              <a:t>Thank you for your attention</a:t>
            </a:r>
          </a:p>
          <a:p>
            <a:pPr algn="ctr" eaLnBrk="1" hangingPunct="1">
              <a:defRPr/>
            </a:pPr>
            <a:endParaRPr lang="es-ES" sz="1200" b="0" kern="0" dirty="0" smtClean="0">
              <a:solidFill>
                <a:schemeClr val="bg1"/>
              </a:solidFill>
              <a:latin typeface="Arial" charset="0"/>
              <a:hlinkClick r:id="rId2"/>
            </a:endParaRPr>
          </a:p>
          <a:p>
            <a:pPr algn="ctr" eaLnBrk="1" hangingPunct="1">
              <a:defRPr/>
            </a:pPr>
            <a:endParaRPr lang="es-ES" sz="1200" dirty="0">
              <a:solidFill>
                <a:schemeClr val="bg1"/>
              </a:solidFill>
              <a:latin typeface="Arial" charset="0"/>
            </a:endParaRPr>
          </a:p>
          <a:p>
            <a:pPr algn="ctr" eaLnBrk="1" hangingPunct="1">
              <a:defRPr/>
            </a:pPr>
            <a:r>
              <a:rPr lang="es-ES" sz="1600" dirty="0" smtClean="0">
                <a:solidFill>
                  <a:schemeClr val="accent5">
                    <a:lumMod val="50000"/>
                  </a:schemeClr>
                </a:solidFill>
                <a:latin typeface="Arial" charset="0"/>
                <a:hlinkClick r:id="rId3"/>
              </a:rPr>
              <a:t>javier.raya-aguado@ec.europa.eu</a:t>
            </a:r>
            <a:endParaRPr lang="es-ES" sz="1600" dirty="0" smtClean="0">
              <a:solidFill>
                <a:schemeClr val="accent5">
                  <a:lumMod val="50000"/>
                </a:schemeClr>
              </a:solidFill>
              <a:latin typeface="Arial" charset="0"/>
            </a:endParaRPr>
          </a:p>
          <a:p>
            <a:pPr algn="ctr" eaLnBrk="1" hangingPunct="1">
              <a:defRPr/>
            </a:pPr>
            <a:r>
              <a:rPr lang="es-ES" sz="2000" dirty="0" smtClean="0">
                <a:solidFill>
                  <a:schemeClr val="accent1"/>
                </a:solidFill>
                <a:latin typeface="Arial" charset="0"/>
              </a:rPr>
              <a:t>DEVCO A6</a:t>
            </a:r>
            <a:endParaRPr lang="fr-FR" sz="2000" dirty="0">
              <a:solidFill>
                <a:schemeClr val="accent1"/>
              </a:solidFill>
              <a:latin typeface="Arial" charset="0"/>
            </a:endParaRPr>
          </a:p>
        </p:txBody>
      </p:sp>
      <p:pic>
        <p:nvPicPr>
          <p:cNvPr id="6" name="Picture 6" descr="http://www.eurunion.org/eu/images/images/humanitarian-aid.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536" y="2132856"/>
            <a:ext cx="4176463" cy="3047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46300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3728" y="377788"/>
            <a:ext cx="7128792" cy="854968"/>
          </a:xfrm>
        </p:spPr>
        <p:txBody>
          <a:bodyPr>
            <a:noAutofit/>
          </a:bodyPr>
          <a:lstStyle/>
          <a:p>
            <a:r>
              <a:rPr lang="en-GB" dirty="0">
                <a:solidFill>
                  <a:srgbClr val="0070C0"/>
                </a:solidFill>
                <a:latin typeface="Calibri" panose="020F0502020204030204" pitchFamily="34" charset="0"/>
                <a:cs typeface="Calibri" panose="020F0502020204030204" pitchFamily="34" charset="0"/>
              </a:rPr>
              <a:t>Instruments under Heading 6</a:t>
            </a:r>
            <a:r>
              <a:rPr lang="en-GB" dirty="0">
                <a:solidFill>
                  <a:srgbClr val="0070C0"/>
                </a:solidFill>
                <a:latin typeface="Calibri" panose="020F0502020204030204" pitchFamily="34" charset="0"/>
                <a:cs typeface="Calibri" panose="020F0502020204030204" pitchFamily="34" charset="0"/>
              </a:rPr>
              <a:t/>
            </a:r>
            <a:br>
              <a:rPr lang="en-GB" dirty="0">
                <a:solidFill>
                  <a:srgbClr val="0070C0"/>
                </a:solidFill>
                <a:latin typeface="Calibri" panose="020F0502020204030204" pitchFamily="34" charset="0"/>
                <a:cs typeface="Calibri" panose="020F0502020204030204" pitchFamily="34" charset="0"/>
              </a:rPr>
            </a:br>
            <a:endParaRPr lang="en-GB" dirty="0">
              <a:solidFill>
                <a:srgbClr val="0070C0"/>
              </a:solidFill>
              <a:latin typeface="Calibri" panose="020F0502020204030204" pitchFamily="34" charset="0"/>
              <a:cs typeface="Calibri" panose="020F0502020204030204" pitchFamily="34" charset="0"/>
            </a:endParaRPr>
          </a:p>
        </p:txBody>
      </p:sp>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0"/>
            <a:ext cx="1726084" cy="1196752"/>
          </a:xfrm>
          <a:prstGeom prst="rect">
            <a:avLst/>
          </a:prstGeom>
        </p:spPr>
      </p:pic>
      <p:sp>
        <p:nvSpPr>
          <p:cNvPr id="6" name="TextBox 5"/>
          <p:cNvSpPr txBox="1"/>
          <p:nvPr/>
        </p:nvSpPr>
        <p:spPr>
          <a:xfrm>
            <a:off x="395536" y="1528304"/>
            <a:ext cx="184731"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prstClr val="black"/>
              </a:solidFill>
              <a:effectLst/>
              <a:uLnTx/>
              <a:uFillTx/>
              <a:latin typeface="Calibri"/>
              <a:ea typeface="+mn-ea"/>
              <a:cs typeface="+mn-cs"/>
            </a:endParaRPr>
          </a:p>
        </p:txBody>
      </p:sp>
      <p:graphicFrame>
        <p:nvGraphicFramePr>
          <p:cNvPr id="10" name="Table 9"/>
          <p:cNvGraphicFramePr>
            <a:graphicFrameLocks noGrp="1"/>
          </p:cNvGraphicFramePr>
          <p:nvPr>
            <p:extLst/>
          </p:nvPr>
        </p:nvGraphicFramePr>
        <p:xfrm>
          <a:off x="693912" y="1268760"/>
          <a:ext cx="7344816" cy="4884826"/>
        </p:xfrm>
        <a:graphic>
          <a:graphicData uri="http://schemas.openxmlformats.org/drawingml/2006/table">
            <a:tbl>
              <a:tblPr firstRow="1" firstCol="1" bandRow="1"/>
              <a:tblGrid>
                <a:gridCol w="5582060">
                  <a:extLst>
                    <a:ext uri="{9D8B030D-6E8A-4147-A177-3AD203B41FA5}">
                      <a16:colId xmlns:a16="http://schemas.microsoft.com/office/drawing/2014/main" val="2191218456"/>
                    </a:ext>
                  </a:extLst>
                </a:gridCol>
                <a:gridCol w="1762756">
                  <a:extLst>
                    <a:ext uri="{9D8B030D-6E8A-4147-A177-3AD203B41FA5}">
                      <a16:colId xmlns:a16="http://schemas.microsoft.com/office/drawing/2014/main" val="2354021296"/>
                    </a:ext>
                  </a:extLst>
                </a:gridCol>
              </a:tblGrid>
              <a:tr h="504056">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algn="ctr">
                        <a:lnSpc>
                          <a:spcPct val="115000"/>
                        </a:lnSpc>
                        <a:spcAft>
                          <a:spcPts val="0"/>
                        </a:spcAft>
                      </a:pPr>
                      <a:r>
                        <a:rPr lang="en-GB" sz="1200" cap="all" dirty="0">
                          <a:effectLst/>
                        </a:rPr>
                        <a:t>HEADING VI</a:t>
                      </a:r>
                      <a:r>
                        <a:rPr lang="en-GB" sz="1200" cap="none" dirty="0">
                          <a:effectLst/>
                        </a:rPr>
                        <a:t>:</a:t>
                      </a:r>
                      <a:r>
                        <a:rPr lang="en-GB" sz="1200" cap="none" baseline="0" dirty="0">
                          <a:effectLst/>
                        </a:rPr>
                        <a:t> Neighbourhood and the world</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0093" marR="50093" marT="0" marB="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F5494"/>
                    </a:solidFill>
                  </a:tcPr>
                </a:tc>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algn="ctr">
                        <a:lnSpc>
                          <a:spcPct val="115000"/>
                        </a:lnSpc>
                        <a:spcAft>
                          <a:spcPts val="0"/>
                        </a:spcAft>
                      </a:pPr>
                      <a:r>
                        <a:rPr lang="it-IT" sz="1200" dirty="0" err="1">
                          <a:effectLst/>
                        </a:rPr>
                        <a:t>Amounts</a:t>
                      </a:r>
                      <a:r>
                        <a:rPr lang="it-IT" sz="1200" dirty="0">
                          <a:effectLst/>
                        </a:rPr>
                        <a:t> (</a:t>
                      </a:r>
                      <a:r>
                        <a:rPr lang="it-IT" sz="1200" dirty="0" err="1">
                          <a:effectLst/>
                        </a:rPr>
                        <a:t>billion</a:t>
                      </a:r>
                      <a:r>
                        <a:rPr lang="it-IT" sz="1200" dirty="0">
                          <a:effectLst/>
                        </a:rPr>
                        <a:t> euro)</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0093" marR="50093" marT="0" marB="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F5494"/>
                    </a:solidFill>
                  </a:tcPr>
                </a:tc>
                <a:extLst>
                  <a:ext uri="{0D108BD9-81ED-4DB2-BD59-A6C34878D82A}">
                    <a16:rowId xmlns:a16="http://schemas.microsoft.com/office/drawing/2014/main" val="2277101211"/>
                  </a:ext>
                </a:extLst>
              </a:tr>
              <a:tr h="438077">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algn="l">
                        <a:lnSpc>
                          <a:spcPct val="115000"/>
                        </a:lnSpc>
                        <a:spcAft>
                          <a:spcPts val="0"/>
                        </a:spcAft>
                      </a:pPr>
                      <a:r>
                        <a:rPr lang="en-GB" sz="1200" b="0" dirty="0">
                          <a:effectLst/>
                        </a:rPr>
                        <a:t>Neighbourhood, Development and International Cooperation Instrument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50093" marR="50093" marT="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2D5EC1"/>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ctr">
                        <a:lnSpc>
                          <a:spcPct val="115000"/>
                        </a:lnSpc>
                        <a:spcAft>
                          <a:spcPts val="0"/>
                        </a:spcAft>
                      </a:pPr>
                      <a:r>
                        <a:rPr lang="en-GB" sz="1200" b="0" dirty="0">
                          <a:solidFill>
                            <a:schemeClr val="bg1"/>
                          </a:solidFill>
                          <a:effectLst/>
                        </a:rPr>
                        <a:t>89.2</a:t>
                      </a:r>
                      <a:endParaRPr lang="en-GB" sz="1200" b="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0093" marR="50093" marT="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2D5EC1"/>
                    </a:solidFill>
                  </a:tcPr>
                </a:tc>
                <a:extLst>
                  <a:ext uri="{0D108BD9-81ED-4DB2-BD59-A6C34878D82A}">
                    <a16:rowId xmlns:a16="http://schemas.microsoft.com/office/drawing/2014/main" val="3158400316"/>
                  </a:ext>
                </a:extLst>
              </a:tr>
              <a:tr h="438077">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indent="0" algn="l">
                        <a:lnSpc>
                          <a:spcPct val="115000"/>
                        </a:lnSpc>
                        <a:spcAft>
                          <a:spcPts val="0"/>
                        </a:spcAft>
                      </a:pPr>
                      <a:r>
                        <a:rPr lang="en-GB" sz="1200" b="0" dirty="0">
                          <a:effectLst/>
                        </a:rPr>
                        <a:t>Instrument for Pre-accession assistance</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50093" marR="50093"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D5EC1"/>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ctr">
                        <a:lnSpc>
                          <a:spcPct val="115000"/>
                        </a:lnSpc>
                        <a:spcAft>
                          <a:spcPts val="0"/>
                        </a:spcAft>
                      </a:pPr>
                      <a:r>
                        <a:rPr lang="en-GB" sz="1200" b="0" i="0" dirty="0">
                          <a:solidFill>
                            <a:schemeClr val="bg1"/>
                          </a:solidFill>
                          <a:effectLst/>
                        </a:rPr>
                        <a:t>14.5</a:t>
                      </a:r>
                      <a:endParaRPr lang="en-GB" sz="1200" b="0" i="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0093" marR="50093"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D5EC1"/>
                    </a:solidFill>
                  </a:tcPr>
                </a:tc>
                <a:extLst>
                  <a:ext uri="{0D108BD9-81ED-4DB2-BD59-A6C34878D82A}">
                    <a16:rowId xmlns:a16="http://schemas.microsoft.com/office/drawing/2014/main" val="882256053"/>
                  </a:ext>
                </a:extLst>
              </a:tr>
              <a:tr h="438077">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indent="0" algn="l">
                        <a:lnSpc>
                          <a:spcPct val="115000"/>
                        </a:lnSpc>
                        <a:spcAft>
                          <a:spcPts val="0"/>
                        </a:spcAft>
                      </a:pPr>
                      <a:r>
                        <a:rPr lang="en-GB" sz="1200" b="0" dirty="0">
                          <a:effectLst/>
                        </a:rPr>
                        <a:t>Humanitarian aid</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50093" marR="50093"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D5EC1"/>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ctr">
                        <a:lnSpc>
                          <a:spcPct val="115000"/>
                        </a:lnSpc>
                        <a:spcAft>
                          <a:spcPts val="0"/>
                        </a:spcAft>
                      </a:pPr>
                      <a:r>
                        <a:rPr lang="en-GB" sz="1200" b="0" i="0" dirty="0">
                          <a:solidFill>
                            <a:schemeClr val="bg1"/>
                          </a:solidFill>
                          <a:effectLst/>
                        </a:rPr>
                        <a:t>11</a:t>
                      </a:r>
                      <a:endParaRPr lang="en-GB" sz="1200" b="0" i="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0093" marR="50093"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D5EC1"/>
                    </a:solidFill>
                  </a:tcPr>
                </a:tc>
                <a:extLst>
                  <a:ext uri="{0D108BD9-81ED-4DB2-BD59-A6C34878D82A}">
                    <a16:rowId xmlns:a16="http://schemas.microsoft.com/office/drawing/2014/main" val="2907223358"/>
                  </a:ext>
                </a:extLst>
              </a:tr>
              <a:tr h="438077">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indent="0" algn="l">
                        <a:lnSpc>
                          <a:spcPct val="115000"/>
                        </a:lnSpc>
                        <a:spcAft>
                          <a:spcPts val="0"/>
                        </a:spcAft>
                      </a:pPr>
                      <a:r>
                        <a:rPr lang="en-GB" sz="1200" b="0" dirty="0">
                          <a:effectLst/>
                        </a:rPr>
                        <a:t>Common Foreign and Security Policy</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50093" marR="50093"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D5EC1"/>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ctr">
                        <a:lnSpc>
                          <a:spcPct val="115000"/>
                        </a:lnSpc>
                        <a:spcAft>
                          <a:spcPts val="0"/>
                        </a:spcAft>
                      </a:pPr>
                      <a:r>
                        <a:rPr lang="en-GB" sz="1200" b="0" i="0" dirty="0">
                          <a:solidFill>
                            <a:schemeClr val="bg1"/>
                          </a:solidFill>
                          <a:effectLst/>
                        </a:rPr>
                        <a:t>3</a:t>
                      </a:r>
                      <a:endParaRPr lang="en-GB" sz="1200" b="0" i="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0093" marR="50093"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D5EC1"/>
                    </a:solidFill>
                  </a:tcPr>
                </a:tc>
                <a:extLst>
                  <a:ext uri="{0D108BD9-81ED-4DB2-BD59-A6C34878D82A}">
                    <a16:rowId xmlns:a16="http://schemas.microsoft.com/office/drawing/2014/main" val="4066889293"/>
                  </a:ext>
                </a:extLst>
              </a:tr>
              <a:tr h="438077">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indent="0" algn="l">
                        <a:lnSpc>
                          <a:spcPct val="115000"/>
                        </a:lnSpc>
                        <a:spcAft>
                          <a:spcPts val="0"/>
                        </a:spcAft>
                      </a:pPr>
                      <a:r>
                        <a:rPr lang="en-GB" sz="1200" b="0" kern="1200" dirty="0">
                          <a:solidFill>
                            <a:schemeClr val="lt1"/>
                          </a:solidFill>
                          <a:effectLst/>
                          <a:latin typeface="+mn-lt"/>
                          <a:ea typeface="+mn-ea"/>
                          <a:cs typeface="+mn-cs"/>
                        </a:rPr>
                        <a:t>Overseas countries and territories including Greenland</a:t>
                      </a:r>
                    </a:p>
                  </a:txBody>
                  <a:tcPr marL="50093" marR="50093"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D5EC1"/>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L="0" algn="ctr" defTabSz="914400" rtl="0" eaLnBrk="1" latinLnBrk="0" hangingPunct="1">
                        <a:lnSpc>
                          <a:spcPct val="115000"/>
                        </a:lnSpc>
                        <a:spcAft>
                          <a:spcPts val="0"/>
                        </a:spcAft>
                      </a:pPr>
                      <a:r>
                        <a:rPr lang="en-GB" sz="1200" b="0" i="0" kern="1200" dirty="0">
                          <a:solidFill>
                            <a:schemeClr val="bg1"/>
                          </a:solidFill>
                          <a:effectLst/>
                          <a:latin typeface="+mn-lt"/>
                          <a:ea typeface="+mn-ea"/>
                          <a:cs typeface="+mn-cs"/>
                        </a:rPr>
                        <a:t>0.5</a:t>
                      </a:r>
                    </a:p>
                  </a:txBody>
                  <a:tcPr marL="50093" marR="50093"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D5EC1"/>
                    </a:solidFill>
                  </a:tcPr>
                </a:tc>
                <a:extLst>
                  <a:ext uri="{0D108BD9-81ED-4DB2-BD59-A6C34878D82A}">
                    <a16:rowId xmlns:a16="http://schemas.microsoft.com/office/drawing/2014/main" val="3183066299"/>
                  </a:ext>
                </a:extLst>
              </a:tr>
              <a:tr h="438077">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indent="0" algn="l">
                        <a:lnSpc>
                          <a:spcPct val="115000"/>
                        </a:lnSpc>
                        <a:spcAft>
                          <a:spcPts val="0"/>
                        </a:spcAft>
                      </a:pPr>
                      <a:r>
                        <a:rPr lang="en-GB" sz="1200" b="0" kern="1200" dirty="0">
                          <a:solidFill>
                            <a:schemeClr val="lt1"/>
                          </a:solidFill>
                          <a:effectLst/>
                          <a:latin typeface="+mn-lt"/>
                          <a:ea typeface="+mn-ea"/>
                          <a:cs typeface="+mn-cs"/>
                        </a:rPr>
                        <a:t>European Instrument for Nuclear Safety</a:t>
                      </a:r>
                    </a:p>
                  </a:txBody>
                  <a:tcPr marL="50093" marR="50093"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D5EC1"/>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ctr">
                        <a:lnSpc>
                          <a:spcPct val="115000"/>
                        </a:lnSpc>
                        <a:spcAft>
                          <a:spcPts val="0"/>
                        </a:spcAft>
                      </a:pPr>
                      <a:r>
                        <a:rPr lang="en-GB" sz="1200" b="0" i="0" kern="1200" dirty="0">
                          <a:solidFill>
                            <a:schemeClr val="bg1"/>
                          </a:solidFill>
                          <a:effectLst/>
                          <a:latin typeface="+mn-lt"/>
                          <a:ea typeface="+mn-ea"/>
                          <a:cs typeface="+mn-cs"/>
                        </a:rPr>
                        <a:t>0.3</a:t>
                      </a:r>
                    </a:p>
                  </a:txBody>
                  <a:tcPr marL="50093" marR="50093"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D5EC1"/>
                    </a:solidFill>
                  </a:tcPr>
                </a:tc>
                <a:extLst>
                  <a:ext uri="{0D108BD9-81ED-4DB2-BD59-A6C34878D82A}">
                    <a16:rowId xmlns:a16="http://schemas.microsoft.com/office/drawing/2014/main" val="1972930643"/>
                  </a:ext>
                </a:extLst>
              </a:tr>
              <a:tr h="438077">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indent="0" algn="l">
                        <a:lnSpc>
                          <a:spcPct val="115000"/>
                        </a:lnSpc>
                        <a:spcAft>
                          <a:spcPts val="0"/>
                        </a:spcAft>
                      </a:pPr>
                      <a:r>
                        <a:rPr lang="en-GB" sz="1200" b="0" dirty="0">
                          <a:effectLst/>
                        </a:rPr>
                        <a:t>Other</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50093" marR="50093"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D5EC1"/>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ctr">
                        <a:lnSpc>
                          <a:spcPct val="115000"/>
                        </a:lnSpc>
                        <a:spcAft>
                          <a:spcPts val="0"/>
                        </a:spcAft>
                      </a:pPr>
                      <a:r>
                        <a:rPr lang="en-GB" sz="1200" b="0" i="0" dirty="0">
                          <a:solidFill>
                            <a:schemeClr val="bg1"/>
                          </a:solidFill>
                          <a:effectLst/>
                        </a:rPr>
                        <a:t>1.219</a:t>
                      </a:r>
                      <a:endParaRPr lang="en-GB" sz="1200" b="0" i="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0093" marR="50093"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D5EC1"/>
                    </a:solidFill>
                  </a:tcPr>
                </a:tc>
                <a:extLst>
                  <a:ext uri="{0D108BD9-81ED-4DB2-BD59-A6C34878D82A}">
                    <a16:rowId xmlns:a16="http://schemas.microsoft.com/office/drawing/2014/main" val="1791634121"/>
                  </a:ext>
                </a:extLst>
              </a:tr>
              <a:tr h="438077">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indent="0" algn="l">
                        <a:lnSpc>
                          <a:spcPct val="115000"/>
                        </a:lnSpc>
                        <a:spcAft>
                          <a:spcPts val="0"/>
                        </a:spcAft>
                      </a:pPr>
                      <a:r>
                        <a:rPr lang="en-GB" sz="1200" b="0" dirty="0">
                          <a:effectLst/>
                        </a:rPr>
                        <a:t>Margin</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50093" marR="50093"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D5EC1"/>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ctr">
                        <a:lnSpc>
                          <a:spcPct val="115000"/>
                        </a:lnSpc>
                        <a:spcAft>
                          <a:spcPts val="0"/>
                        </a:spcAft>
                      </a:pPr>
                      <a:r>
                        <a:rPr lang="en-GB" sz="1200" b="0" i="0" dirty="0">
                          <a:solidFill>
                            <a:schemeClr val="bg1"/>
                          </a:solidFill>
                          <a:effectLst/>
                        </a:rPr>
                        <a:t>3.283</a:t>
                      </a:r>
                      <a:endParaRPr lang="en-GB" sz="1200" b="0" i="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0093" marR="50093"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D5EC1"/>
                    </a:solidFill>
                  </a:tcPr>
                </a:tc>
                <a:extLst>
                  <a:ext uri="{0D108BD9-81ED-4DB2-BD59-A6C34878D82A}">
                    <a16:rowId xmlns:a16="http://schemas.microsoft.com/office/drawing/2014/main" val="3190273464"/>
                  </a:ext>
                </a:extLst>
              </a:tr>
              <a:tr h="438077">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algn="l">
                        <a:lnSpc>
                          <a:spcPct val="115000"/>
                        </a:lnSpc>
                        <a:spcAft>
                          <a:spcPts val="0"/>
                        </a:spcAft>
                      </a:pPr>
                      <a:r>
                        <a:rPr lang="en-GB" sz="1600" dirty="0">
                          <a:effectLst/>
                        </a:rPr>
                        <a:t>Total</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0093" marR="50093"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D5EC1"/>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ctr">
                        <a:lnSpc>
                          <a:spcPct val="115000"/>
                        </a:lnSpc>
                        <a:spcAft>
                          <a:spcPts val="0"/>
                        </a:spcAft>
                      </a:pPr>
                      <a:r>
                        <a:rPr lang="en-GB" sz="1600" b="1" dirty="0">
                          <a:solidFill>
                            <a:schemeClr val="bg1"/>
                          </a:solidFill>
                          <a:effectLst/>
                        </a:rPr>
                        <a:t>123.002</a:t>
                      </a:r>
                      <a:endParaRPr lang="en-GB" sz="16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0093" marR="50093"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D5EC1"/>
                    </a:solidFill>
                  </a:tcPr>
                </a:tc>
                <a:extLst>
                  <a:ext uri="{0D108BD9-81ED-4DB2-BD59-A6C34878D82A}">
                    <a16:rowId xmlns:a16="http://schemas.microsoft.com/office/drawing/2014/main" val="1215109333"/>
                  </a:ext>
                </a:extLst>
              </a:tr>
              <a:tr h="438077">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algn="l">
                        <a:lnSpc>
                          <a:spcPct val="115000"/>
                        </a:lnSpc>
                        <a:spcAft>
                          <a:spcPts val="0"/>
                        </a:spcAft>
                      </a:pPr>
                      <a:r>
                        <a:rPr lang="fr-BE" sz="1200" b="0" kern="1200" dirty="0">
                          <a:solidFill>
                            <a:schemeClr val="lt1"/>
                          </a:solidFill>
                          <a:effectLst/>
                          <a:latin typeface="Verdana"/>
                          <a:ea typeface="+mn-ea"/>
                          <a:cs typeface="+mn-cs"/>
                        </a:rPr>
                        <a:t>European </a:t>
                      </a:r>
                      <a:r>
                        <a:rPr lang="fr-BE" sz="1200" b="0" kern="1200" dirty="0" err="1">
                          <a:solidFill>
                            <a:schemeClr val="lt1"/>
                          </a:solidFill>
                          <a:effectLst/>
                          <a:latin typeface="Verdana"/>
                          <a:ea typeface="+mn-ea"/>
                          <a:cs typeface="+mn-cs"/>
                        </a:rPr>
                        <a:t>Peace</a:t>
                      </a:r>
                      <a:r>
                        <a:rPr lang="fr-BE" sz="1200" b="0" kern="1200" dirty="0">
                          <a:solidFill>
                            <a:schemeClr val="lt1"/>
                          </a:solidFill>
                          <a:effectLst/>
                          <a:latin typeface="Verdana"/>
                          <a:ea typeface="+mn-ea"/>
                          <a:cs typeface="+mn-cs"/>
                        </a:rPr>
                        <a:t> Facility</a:t>
                      </a:r>
                      <a:endParaRPr lang="en-GB" sz="1200" b="0" kern="1200" dirty="0">
                        <a:solidFill>
                          <a:schemeClr val="lt1"/>
                        </a:solidFill>
                        <a:effectLst/>
                        <a:latin typeface="Verdana"/>
                        <a:ea typeface="+mn-ea"/>
                        <a:cs typeface="+mn-cs"/>
                      </a:endParaRPr>
                    </a:p>
                  </a:txBody>
                  <a:tcPr marL="50093" marR="50093"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D5EC1"/>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ctr">
                        <a:lnSpc>
                          <a:spcPct val="115000"/>
                        </a:lnSpc>
                        <a:spcAft>
                          <a:spcPts val="0"/>
                        </a:spcAft>
                      </a:pPr>
                      <a:r>
                        <a:rPr lang="fr-BE" sz="1200" b="0" kern="1200" dirty="0">
                          <a:solidFill>
                            <a:schemeClr val="lt1"/>
                          </a:solidFill>
                          <a:effectLst/>
                          <a:latin typeface="Verdana"/>
                          <a:ea typeface="+mn-ea"/>
                          <a:cs typeface="+mn-cs"/>
                        </a:rPr>
                        <a:t>10.5</a:t>
                      </a:r>
                      <a:endParaRPr lang="en-GB" sz="1200" b="0" kern="1200" dirty="0">
                        <a:solidFill>
                          <a:schemeClr val="lt1"/>
                        </a:solidFill>
                        <a:effectLst/>
                        <a:latin typeface="Verdana"/>
                        <a:ea typeface="+mn-ea"/>
                        <a:cs typeface="+mn-cs"/>
                      </a:endParaRPr>
                    </a:p>
                  </a:txBody>
                  <a:tcPr marL="50093" marR="50093"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D5EC1"/>
                    </a:solidFil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16433853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5496" y="836712"/>
            <a:ext cx="8931414" cy="5012862"/>
          </a:xfrm>
          <a:prstGeom prst="rect">
            <a:avLst/>
          </a:prstGeom>
        </p:spPr>
      </p:pic>
      <p:sp>
        <p:nvSpPr>
          <p:cNvPr id="3" name="Title 2"/>
          <p:cNvSpPr>
            <a:spLocks noGrp="1"/>
          </p:cNvSpPr>
          <p:nvPr>
            <p:ph type="title"/>
          </p:nvPr>
        </p:nvSpPr>
        <p:spPr>
          <a:xfrm>
            <a:off x="179512" y="116632"/>
            <a:ext cx="8787398" cy="1138138"/>
          </a:xfrm>
        </p:spPr>
        <p:txBody>
          <a:bodyPr>
            <a:normAutofit/>
          </a:bodyPr>
          <a:lstStyle/>
          <a:p>
            <a:pPr marL="358775" indent="-358775" algn="ctr" fontAlgn="base">
              <a:spcAft>
                <a:spcPct val="0"/>
              </a:spcAft>
            </a:pPr>
            <a:r>
              <a:rPr lang="en-GB" sz="3000" dirty="0">
                <a:solidFill>
                  <a:srgbClr val="0070C0"/>
                </a:solidFill>
                <a:latin typeface="Calibri" panose="020F0502020204030204" pitchFamily="34" charset="0"/>
                <a:cs typeface="Calibri" panose="020F0502020204030204" pitchFamily="34" charset="0"/>
              </a:rPr>
              <a:t>NDICI</a:t>
            </a:r>
            <a:r>
              <a:rPr lang="en-GB" sz="3000" dirty="0" smtClean="0">
                <a:solidFill>
                  <a:srgbClr val="0070C0"/>
                </a:solidFill>
                <a:latin typeface="Calibri" panose="020F0502020204030204" pitchFamily="34" charset="0"/>
                <a:cs typeface="Calibri" panose="020F0502020204030204" pitchFamily="34" charset="0"/>
              </a:rPr>
              <a:t>: </a:t>
            </a:r>
            <a:r>
              <a:rPr lang="en-GB" dirty="0" smtClean="0">
                <a:solidFill>
                  <a:srgbClr val="0070C0"/>
                </a:solidFill>
                <a:latin typeface="Calibri" panose="020F0502020204030204" pitchFamily="34" charset="0"/>
                <a:cs typeface="Calibri" panose="020F0502020204030204" pitchFamily="34" charset="0"/>
              </a:rPr>
              <a:t>Rationalisation and “p</a:t>
            </a:r>
            <a:r>
              <a:rPr lang="en-GB" sz="3000" dirty="0" smtClean="0">
                <a:solidFill>
                  <a:srgbClr val="0070C0"/>
                </a:solidFill>
                <a:latin typeface="Calibri" panose="020F0502020204030204" pitchFamily="34" charset="0"/>
                <a:cs typeface="Calibri" panose="020F0502020204030204" pitchFamily="34" charset="0"/>
              </a:rPr>
              <a:t>olicy first”</a:t>
            </a:r>
            <a:endParaRPr lang="en-GB" sz="3000" dirty="0">
              <a:solidFill>
                <a:srgbClr val="0070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337807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7604" y="260648"/>
            <a:ext cx="4790132" cy="926976"/>
          </a:xfrm>
        </p:spPr>
        <p:txBody>
          <a:bodyPr>
            <a:noAutofit/>
          </a:bodyPr>
          <a:lstStyle/>
          <a:p>
            <a:r>
              <a:rPr lang="en-GB" sz="2000" b="1" dirty="0"/>
              <a:t/>
            </a:r>
            <a:br>
              <a:rPr lang="en-GB" sz="2000" b="1" dirty="0"/>
            </a:br>
            <a:r>
              <a:rPr lang="en-GB" sz="3000" b="1" dirty="0">
                <a:solidFill>
                  <a:srgbClr val="0070C0"/>
                </a:solidFill>
                <a:latin typeface="Calibri" panose="020F0502020204030204" pitchFamily="34" charset="0"/>
                <a:cs typeface="Calibri" panose="020F0502020204030204" pitchFamily="34" charset="0"/>
              </a:rPr>
              <a:t>Geographic</a:t>
            </a:r>
            <a:r>
              <a:rPr lang="en-GB" sz="3200" b="1" dirty="0">
                <a:solidFill>
                  <a:schemeClr val="accent1">
                    <a:lumMod val="50000"/>
                  </a:schemeClr>
                </a:solidFill>
              </a:rPr>
              <a:t> </a:t>
            </a:r>
            <a:r>
              <a:rPr lang="en-GB" sz="3000" b="1" dirty="0">
                <a:solidFill>
                  <a:srgbClr val="0070C0"/>
                </a:solidFill>
                <a:latin typeface="Calibri" panose="020F0502020204030204" pitchFamily="34" charset="0"/>
                <a:cs typeface="Calibri" panose="020F0502020204030204" pitchFamily="34" charset="0"/>
              </a:rPr>
              <a:t>scope</a:t>
            </a:r>
            <a:r>
              <a:rPr lang="en-GB" sz="3200" b="1" dirty="0">
                <a:solidFill>
                  <a:schemeClr val="accent1">
                    <a:lumMod val="50000"/>
                  </a:schemeClr>
                </a:solidFill>
              </a:rPr>
              <a:t> </a:t>
            </a:r>
            <a:r>
              <a:rPr lang="en-GB" sz="3000" b="1" dirty="0">
                <a:solidFill>
                  <a:srgbClr val="0070C0"/>
                </a:solidFill>
                <a:latin typeface="Calibri" panose="020F0502020204030204" pitchFamily="34" charset="0"/>
                <a:cs typeface="Calibri" panose="020F0502020204030204" pitchFamily="34" charset="0"/>
              </a:rPr>
              <a:t>of</a:t>
            </a:r>
            <a:r>
              <a:rPr lang="en-GB" sz="3200" b="1" dirty="0">
                <a:solidFill>
                  <a:schemeClr val="accent1">
                    <a:lumMod val="50000"/>
                  </a:schemeClr>
                </a:solidFill>
              </a:rPr>
              <a:t> </a:t>
            </a:r>
            <a:r>
              <a:rPr lang="en-GB" sz="3000" b="1" dirty="0">
                <a:solidFill>
                  <a:srgbClr val="0070C0"/>
                </a:solidFill>
                <a:latin typeface="Calibri" panose="020F0502020204030204" pitchFamily="34" charset="0"/>
                <a:cs typeface="Calibri" panose="020F0502020204030204" pitchFamily="34" charset="0"/>
              </a:rPr>
              <a:t>the</a:t>
            </a:r>
            <a:r>
              <a:rPr lang="en-GB" sz="3200" b="1" dirty="0">
                <a:solidFill>
                  <a:schemeClr val="accent1">
                    <a:lumMod val="50000"/>
                  </a:schemeClr>
                </a:solidFill>
              </a:rPr>
              <a:t> </a:t>
            </a:r>
            <a:r>
              <a:rPr lang="en-GB" sz="3000" b="1" dirty="0">
                <a:solidFill>
                  <a:srgbClr val="0070C0"/>
                </a:solidFill>
                <a:latin typeface="Calibri" panose="020F0502020204030204" pitchFamily="34" charset="0"/>
                <a:cs typeface="Calibri" panose="020F0502020204030204" pitchFamily="34" charset="0"/>
              </a:rPr>
              <a:t>proposed</a:t>
            </a:r>
            <a:r>
              <a:rPr lang="en-GB" sz="3200" b="1" dirty="0">
                <a:solidFill>
                  <a:schemeClr val="accent1">
                    <a:lumMod val="50000"/>
                  </a:schemeClr>
                </a:solidFill>
              </a:rPr>
              <a:t> </a:t>
            </a:r>
            <a:r>
              <a:rPr lang="en-GB" sz="3000" b="1" dirty="0">
                <a:solidFill>
                  <a:srgbClr val="0070C0"/>
                </a:solidFill>
                <a:latin typeface="Calibri" panose="020F0502020204030204" pitchFamily="34" charset="0"/>
                <a:cs typeface="Calibri" panose="020F0502020204030204" pitchFamily="34" charset="0"/>
              </a:rPr>
              <a:t>Instruments</a:t>
            </a:r>
            <a:r>
              <a:rPr lang="en-GB" sz="3200" b="1" dirty="0">
                <a:solidFill>
                  <a:schemeClr val="accent1">
                    <a:lumMod val="50000"/>
                  </a:schemeClr>
                </a:solidFill>
              </a:rPr>
              <a:t/>
            </a:r>
            <a:br>
              <a:rPr lang="en-GB" sz="3200" b="1" dirty="0">
                <a:solidFill>
                  <a:schemeClr val="accent1">
                    <a:lumMod val="50000"/>
                  </a:schemeClr>
                </a:solidFill>
              </a:rPr>
            </a:br>
            <a:endParaRPr lang="en-GB" sz="3200" b="1" dirty="0">
              <a:solidFill>
                <a:schemeClr val="accent1">
                  <a:lumMod val="50000"/>
                </a:schemeClr>
              </a:solidFill>
            </a:endParaRPr>
          </a:p>
        </p:txBody>
      </p:sp>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0"/>
            <a:ext cx="1726084" cy="1196752"/>
          </a:xfrm>
          <a:prstGeom prst="rect">
            <a:avLst/>
          </a:prstGeom>
        </p:spPr>
      </p:pic>
      <p:pic>
        <p:nvPicPr>
          <p:cNvPr id="5" name="Picture 4"/>
          <p:cNvPicPr>
            <a:picLocks noChangeAspect="1"/>
          </p:cNvPicPr>
          <p:nvPr/>
        </p:nvPicPr>
        <p:blipFill>
          <a:blip r:embed="rId4"/>
          <a:stretch>
            <a:fillRect/>
          </a:stretch>
        </p:blipFill>
        <p:spPr>
          <a:xfrm>
            <a:off x="4644008" y="1920075"/>
            <a:ext cx="4444369" cy="3484522"/>
          </a:xfrm>
          <a:prstGeom prst="rect">
            <a:avLst/>
          </a:prstGeom>
        </p:spPr>
      </p:pic>
      <p:sp>
        <p:nvSpPr>
          <p:cNvPr id="9" name="TextBox 8"/>
          <p:cNvSpPr txBox="1"/>
          <p:nvPr/>
        </p:nvSpPr>
        <p:spPr>
          <a:xfrm>
            <a:off x="1691680" y="1300900"/>
            <a:ext cx="2448272"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BE" sz="1800" b="0" i="0" u="none" strike="noStrike" kern="1200" cap="none" spc="0" normalizeH="0" baseline="0" noProof="0" dirty="0">
                <a:ln>
                  <a:noFill/>
                </a:ln>
                <a:solidFill>
                  <a:prstClr val="black"/>
                </a:solidFill>
                <a:effectLst/>
                <a:uLnTx/>
                <a:uFillTx/>
                <a:latin typeface="Verdana" pitchFamily="34" charset="0"/>
                <a:ea typeface="+mn-ea"/>
                <a:cs typeface="+mn-cs"/>
              </a:rPr>
              <a:t>2014-2020</a:t>
            </a:r>
            <a:endParaRPr kumimoji="0" lang="en-GB" sz="1800" b="0" i="0" u="none" strike="noStrike" kern="1200" cap="none" spc="0" normalizeH="0" baseline="0" noProof="0" dirty="0" err="1">
              <a:ln>
                <a:noFill/>
              </a:ln>
              <a:solidFill>
                <a:prstClr val="black"/>
              </a:solidFill>
              <a:effectLst/>
              <a:uLnTx/>
              <a:uFillTx/>
              <a:latin typeface="Verdana" pitchFamily="34" charset="0"/>
              <a:ea typeface="+mn-ea"/>
              <a:cs typeface="+mn-cs"/>
            </a:endParaRPr>
          </a:p>
        </p:txBody>
      </p:sp>
      <p:sp>
        <p:nvSpPr>
          <p:cNvPr id="8" name="Rectangle 7"/>
          <p:cNvSpPr/>
          <p:nvPr/>
        </p:nvSpPr>
        <p:spPr>
          <a:xfrm>
            <a:off x="6187479" y="1300900"/>
            <a:ext cx="1468672"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800" b="0" i="0" u="none" strike="noStrike" kern="0" cap="none" spc="0" normalizeH="0" baseline="0" noProof="0" dirty="0">
                <a:ln>
                  <a:noFill/>
                </a:ln>
                <a:solidFill>
                  <a:prstClr val="black"/>
                </a:solidFill>
                <a:effectLst/>
                <a:uLnTx/>
                <a:uFillTx/>
                <a:latin typeface="Verdana" pitchFamily="34" charset="0"/>
                <a:ea typeface="+mn-ea"/>
                <a:cs typeface="+mn-cs"/>
              </a:rPr>
              <a:t>2021-2027</a:t>
            </a:r>
            <a:endParaRPr kumimoji="0" lang="en-GB" sz="1800" b="0" i="0" u="none" strike="noStrike" kern="0" cap="none" spc="0" normalizeH="0" baseline="0" noProof="0" dirty="0">
              <a:ln>
                <a:noFill/>
              </a:ln>
              <a:solidFill>
                <a:prstClr val="black"/>
              </a:solidFill>
              <a:effectLst/>
              <a:uLnTx/>
              <a:uFillTx/>
              <a:latin typeface="Calibri"/>
              <a:ea typeface="+mn-ea"/>
              <a:cs typeface="+mn-cs"/>
            </a:endParaRPr>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504" y="1925546"/>
            <a:ext cx="4464496" cy="3479051"/>
          </a:xfrm>
          <a:prstGeom prst="rect">
            <a:avLst/>
          </a:prstGeom>
        </p:spPr>
      </p:pic>
    </p:spTree>
    <p:extLst>
      <p:ext uri="{BB962C8B-B14F-4D97-AF65-F5344CB8AC3E}">
        <p14:creationId xmlns:p14="http://schemas.microsoft.com/office/powerpoint/2010/main" val="40735035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16632"/>
            <a:ext cx="7931224" cy="1138138"/>
          </a:xfrm>
        </p:spPr>
        <p:txBody>
          <a:bodyPr>
            <a:normAutofit/>
          </a:bodyPr>
          <a:lstStyle/>
          <a:p>
            <a:pPr marL="358775" indent="-358775" fontAlgn="base">
              <a:spcAft>
                <a:spcPct val="0"/>
              </a:spcAft>
            </a:pPr>
            <a:r>
              <a:rPr lang="en-GB" sz="3000" b="1" dirty="0">
                <a:solidFill>
                  <a:srgbClr val="0070C0"/>
                </a:solidFill>
              </a:rPr>
              <a:t>NDICI: Structure and features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0"/>
            <a:ext cx="1726084" cy="1196752"/>
          </a:xfrm>
          <a:prstGeom prst="rect">
            <a:avLst/>
          </a:prstGeom>
        </p:spPr>
      </p:pic>
      <p:sp>
        <p:nvSpPr>
          <p:cNvPr id="7" name="Rectangle 6"/>
          <p:cNvSpPr/>
          <p:nvPr/>
        </p:nvSpPr>
        <p:spPr>
          <a:xfrm>
            <a:off x="5647936" y="1382631"/>
            <a:ext cx="2448272" cy="259228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Calibri"/>
                <a:ea typeface="+mn-ea"/>
                <a:cs typeface="+mn-cs"/>
              </a:rPr>
              <a:t>Crisis Response and Conflict Prevention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Calibri"/>
                <a:ea typeface="+mn-ea"/>
                <a:cs typeface="+mn-cs"/>
              </a:rPr>
              <a:t>Resilience and linking humanitarian and development actions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Calibri"/>
                <a:ea typeface="+mn-ea"/>
                <a:cs typeface="+mn-cs"/>
              </a:rPr>
              <a:t>Foreign policy needs and priorities</a:t>
            </a:r>
          </a:p>
        </p:txBody>
      </p:sp>
      <p:sp>
        <p:nvSpPr>
          <p:cNvPr id="10" name="Rectangle 9"/>
          <p:cNvSpPr/>
          <p:nvPr/>
        </p:nvSpPr>
        <p:spPr>
          <a:xfrm>
            <a:off x="3060499" y="1378282"/>
            <a:ext cx="2430760" cy="259228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a:ea typeface="+mn-ea"/>
                <a:cs typeface="+mn-cs"/>
              </a:rPr>
              <a:t>Thematic</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Calibri"/>
                <a:ea typeface="+mn-ea"/>
                <a:cs typeface="+mn-cs"/>
              </a:rPr>
              <a:t>Human Rights and Democracy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Calibri"/>
                <a:ea typeface="+mn-ea"/>
                <a:cs typeface="+mn-cs"/>
              </a:rPr>
              <a:t>Civil Society Organisations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Calibri"/>
                <a:ea typeface="+mn-ea"/>
                <a:cs typeface="+mn-cs"/>
              </a:rPr>
              <a:t>Stability and Peace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Calibri"/>
                <a:ea typeface="+mn-ea"/>
                <a:cs typeface="+mn-cs"/>
              </a:rPr>
              <a:t>Global Challenges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1" name="Rectangle 10"/>
          <p:cNvSpPr/>
          <p:nvPr/>
        </p:nvSpPr>
        <p:spPr>
          <a:xfrm>
            <a:off x="447996" y="1394170"/>
            <a:ext cx="2448272" cy="259228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Calibri"/>
                <a:ea typeface="+mn-ea"/>
                <a:cs typeface="+mn-cs"/>
              </a:rPr>
              <a:t>Neighbourhood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Calibri"/>
                <a:ea typeface="+mn-ea"/>
                <a:cs typeface="+mn-cs"/>
              </a:rPr>
              <a:t>Sub-Sahara Africa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Calibri"/>
                <a:ea typeface="+mn-ea"/>
                <a:cs typeface="+mn-cs"/>
              </a:rPr>
              <a:t>Asia and Pacific</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Calibri"/>
                <a:ea typeface="+mn-ea"/>
                <a:cs typeface="+mn-cs"/>
              </a:rPr>
              <a:t>The Americas and the Caribbean</a:t>
            </a:r>
          </a:p>
        </p:txBody>
      </p:sp>
      <p:sp>
        <p:nvSpPr>
          <p:cNvPr id="12" name="TextBox 11"/>
          <p:cNvSpPr txBox="1"/>
          <p:nvPr/>
        </p:nvSpPr>
        <p:spPr>
          <a:xfrm>
            <a:off x="1022310" y="1497764"/>
            <a:ext cx="126964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a:ea typeface="+mn-ea"/>
                <a:cs typeface="+mn-cs"/>
              </a:rPr>
              <a:t>Geographic</a:t>
            </a:r>
          </a:p>
        </p:txBody>
      </p:sp>
      <p:sp>
        <p:nvSpPr>
          <p:cNvPr id="13" name="TextBox 12"/>
          <p:cNvSpPr txBox="1"/>
          <p:nvPr/>
        </p:nvSpPr>
        <p:spPr>
          <a:xfrm>
            <a:off x="6005489" y="1440891"/>
            <a:ext cx="169450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a:ea typeface="+mn-ea"/>
                <a:cs typeface="+mn-cs"/>
              </a:rPr>
              <a:t>Rapid Response</a:t>
            </a:r>
          </a:p>
        </p:txBody>
      </p:sp>
      <p:sp>
        <p:nvSpPr>
          <p:cNvPr id="17" name="TextBox 16"/>
          <p:cNvSpPr txBox="1"/>
          <p:nvPr/>
        </p:nvSpPr>
        <p:spPr>
          <a:xfrm>
            <a:off x="0" y="5412534"/>
            <a:ext cx="849694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smtClean="0">
                <a:ln>
                  <a:noFill/>
                </a:ln>
                <a:solidFill>
                  <a:srgbClr val="4BACC6">
                    <a:lumMod val="75000"/>
                  </a:srgbClr>
                </a:solidFill>
                <a:effectLst/>
                <a:uLnTx/>
                <a:uFillTx/>
                <a:latin typeface="Calibri"/>
                <a:ea typeface="+mn-ea"/>
                <a:cs typeface="+mn-cs"/>
              </a:rPr>
              <a:t>EFSD+ and Erasmus+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smtClean="0">
                <a:ln>
                  <a:noFill/>
                </a:ln>
                <a:solidFill>
                  <a:srgbClr val="4BACC6">
                    <a:lumMod val="75000"/>
                  </a:srgbClr>
                </a:solidFill>
                <a:effectLst/>
                <a:uLnTx/>
                <a:uFillTx/>
                <a:latin typeface="Calibri"/>
                <a:ea typeface="+mn-ea"/>
                <a:cs typeface="+mn-cs"/>
              </a:rPr>
              <a:t>also financed by IPA</a:t>
            </a:r>
            <a:endParaRPr kumimoji="0" lang="en-GB" sz="1800" b="1" i="0" u="none" strike="noStrike" kern="1200" cap="none" spc="0" normalizeH="0" baseline="0" noProof="0" dirty="0">
              <a:ln>
                <a:noFill/>
              </a:ln>
              <a:solidFill>
                <a:srgbClr val="4BACC6">
                  <a:lumMod val="75000"/>
                </a:srgbClr>
              </a:solidFill>
              <a:effectLst/>
              <a:uLnTx/>
              <a:uFillTx/>
              <a:latin typeface="Calibri"/>
              <a:ea typeface="+mn-ea"/>
              <a:cs typeface="+mn-cs"/>
            </a:endParaRPr>
          </a:p>
        </p:txBody>
      </p:sp>
      <p:sp>
        <p:nvSpPr>
          <p:cNvPr id="16" name="Round Same Side Corner Rectangle 15"/>
          <p:cNvSpPr/>
          <p:nvPr/>
        </p:nvSpPr>
        <p:spPr>
          <a:xfrm>
            <a:off x="117151" y="4726551"/>
            <a:ext cx="1191882" cy="487298"/>
          </a:xfrm>
          <a:prstGeom prst="round2SameRect">
            <a:avLst/>
          </a:prstGeom>
          <a:solidFill>
            <a:srgbClr val="00B0F0"/>
          </a:solidFill>
          <a:ln>
            <a:solidFill>
              <a:srgbClr val="13317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Calibri"/>
                <a:ea typeface="+mn-ea"/>
                <a:cs typeface="+mn-cs"/>
              </a:rPr>
              <a:t>EFSD +</a:t>
            </a: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8" name="Up Arrow 17"/>
          <p:cNvSpPr/>
          <p:nvPr/>
        </p:nvSpPr>
        <p:spPr>
          <a:xfrm rot="-10800000">
            <a:off x="799827" y="4068472"/>
            <a:ext cx="242525" cy="5760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 Same Side Corner Rectangle 13"/>
          <p:cNvSpPr/>
          <p:nvPr/>
        </p:nvSpPr>
        <p:spPr>
          <a:xfrm>
            <a:off x="2640444" y="4671264"/>
            <a:ext cx="6264696" cy="2134532"/>
          </a:xfrm>
          <a:prstGeom prst="round2SameRect">
            <a:avLst/>
          </a:prstGeom>
          <a:solidFill>
            <a:schemeClr val="accent6">
              <a:lumMod val="75000"/>
            </a:schemeClr>
          </a:solidFill>
          <a:ln>
            <a:solidFill>
              <a:srgbClr val="13317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457200" rtl="0" eaLnBrk="1" fontAlgn="auto" latinLnBrk="0" hangingPunct="1">
              <a:lnSpc>
                <a:spcPct val="100000"/>
              </a:lnSpc>
              <a:spcBef>
                <a:spcPts val="0"/>
              </a:spcBef>
              <a:spcAft>
                <a:spcPts val="0"/>
              </a:spcAft>
              <a:buClrTx/>
              <a:buSzTx/>
              <a:buFontTx/>
              <a:buNone/>
              <a:tabLst/>
              <a:defRPr/>
            </a:pPr>
            <a:r>
              <a:rPr lang="en-GB" sz="1800" u="sng" dirty="0" smtClean="0">
                <a:solidFill>
                  <a:srgbClr val="FFFF00"/>
                </a:solidFill>
                <a:latin typeface="Calibri"/>
              </a:rPr>
              <a:t>Key features</a:t>
            </a:r>
            <a:endParaRPr lang="en-GB" sz="1800" b="0" dirty="0" smtClean="0">
              <a:solidFill>
                <a:srgbClr val="FFFF00"/>
              </a:solidFill>
              <a:latin typeface="Calibri"/>
            </a:endParaRPr>
          </a:p>
          <a:p>
            <a:pPr marL="285750" marR="0" lvl="0" indent="-285750" defTabSz="457200" rtl="0" eaLnBrk="1" fontAlgn="auto" latinLnBrk="0" hangingPunct="1">
              <a:lnSpc>
                <a:spcPct val="100000"/>
              </a:lnSpc>
              <a:spcBef>
                <a:spcPts val="0"/>
              </a:spcBef>
              <a:spcAft>
                <a:spcPts val="0"/>
              </a:spcAft>
              <a:buClrTx/>
              <a:buSzTx/>
              <a:buFontTx/>
              <a:buChar char="-"/>
              <a:tabLst/>
              <a:defRPr/>
            </a:pPr>
            <a:r>
              <a:rPr kumimoji="0" lang="en-GB" sz="1800" b="0" i="0" u="none" strike="noStrike" kern="1200" cap="none" spc="0" normalizeH="0" baseline="0" noProof="0" dirty="0" smtClean="0">
                <a:ln>
                  <a:noFill/>
                </a:ln>
                <a:solidFill>
                  <a:schemeClr val="bg1"/>
                </a:solidFill>
                <a:effectLst/>
                <a:uLnTx/>
                <a:uFillTx/>
                <a:latin typeface="Calibri"/>
                <a:ea typeface="+mn-ea"/>
                <a:cs typeface="+mn-cs"/>
              </a:rPr>
              <a:t>“</a:t>
            </a:r>
            <a:r>
              <a:rPr kumimoji="0" lang="en-GB" sz="1800" b="0" i="0" u="none" strike="noStrike" kern="1200" cap="none" spc="0" normalizeH="0" baseline="0" noProof="0" dirty="0" err="1" smtClean="0">
                <a:ln>
                  <a:noFill/>
                </a:ln>
                <a:solidFill>
                  <a:schemeClr val="bg1"/>
                </a:solidFill>
                <a:effectLst/>
                <a:uLnTx/>
                <a:uFillTx/>
                <a:latin typeface="Calibri"/>
                <a:ea typeface="+mn-ea"/>
                <a:cs typeface="+mn-cs"/>
              </a:rPr>
              <a:t>Geographisation</a:t>
            </a:r>
            <a:r>
              <a:rPr kumimoji="0" lang="en-GB" sz="1800" b="0" i="0" u="none" strike="noStrike" kern="1200" cap="none" spc="0" normalizeH="0" baseline="0" noProof="0" dirty="0" smtClean="0">
                <a:ln>
                  <a:noFill/>
                </a:ln>
                <a:solidFill>
                  <a:schemeClr val="bg1"/>
                </a:solidFill>
                <a:effectLst/>
                <a:uLnTx/>
                <a:uFillTx/>
                <a:latin typeface="Calibri"/>
              </a:rPr>
              <a:t>”</a:t>
            </a:r>
            <a:endParaRPr lang="en-GB" sz="1800" b="0" dirty="0" smtClean="0">
              <a:solidFill>
                <a:schemeClr val="bg1"/>
              </a:solidFill>
              <a:latin typeface="Calibri"/>
            </a:endParaRPr>
          </a:p>
          <a:p>
            <a:pPr marL="285750" marR="0" lvl="0" indent="-285750" defTabSz="457200" rtl="0" eaLnBrk="1" fontAlgn="auto" latinLnBrk="0" hangingPunct="1">
              <a:lnSpc>
                <a:spcPct val="100000"/>
              </a:lnSpc>
              <a:spcBef>
                <a:spcPts val="0"/>
              </a:spcBef>
              <a:spcAft>
                <a:spcPts val="0"/>
              </a:spcAft>
              <a:buClrTx/>
              <a:buSzTx/>
              <a:buFontTx/>
              <a:buChar char="-"/>
              <a:tabLst/>
              <a:defRPr/>
            </a:pPr>
            <a:r>
              <a:rPr kumimoji="0" lang="en-GB" sz="1800" b="0" i="0" u="none" strike="noStrike" kern="1200" cap="none" spc="0" normalizeH="0" baseline="0" noProof="0" dirty="0" err="1" smtClean="0">
                <a:ln>
                  <a:noFill/>
                </a:ln>
                <a:solidFill>
                  <a:schemeClr val="bg1"/>
                </a:solidFill>
                <a:effectLst/>
                <a:uLnTx/>
                <a:uFillTx/>
                <a:latin typeface="Calibri"/>
                <a:ea typeface="+mn-ea"/>
                <a:cs typeface="+mn-cs"/>
              </a:rPr>
              <a:t>DACability</a:t>
            </a:r>
            <a:r>
              <a:rPr kumimoji="0" lang="en-GB" sz="1800" b="0" i="0" u="none" strike="noStrike" kern="1200" cap="none" spc="0" normalizeH="0" baseline="0" noProof="0" dirty="0" smtClean="0">
                <a:ln>
                  <a:noFill/>
                </a:ln>
                <a:solidFill>
                  <a:schemeClr val="bg1"/>
                </a:solidFill>
                <a:effectLst/>
                <a:uLnTx/>
                <a:uFillTx/>
                <a:latin typeface="Calibri"/>
                <a:ea typeface="+mn-ea"/>
                <a:cs typeface="+mn-cs"/>
              </a:rPr>
              <a:t>:</a:t>
            </a:r>
            <a:r>
              <a:rPr kumimoji="0" lang="en-GB" sz="1800" b="0" i="0" u="none" strike="noStrike" kern="1200" cap="none" spc="0" normalizeH="0" noProof="0" dirty="0" smtClean="0">
                <a:ln>
                  <a:noFill/>
                </a:ln>
                <a:solidFill>
                  <a:schemeClr val="bg1"/>
                </a:solidFill>
                <a:effectLst/>
                <a:uLnTx/>
                <a:uFillTx/>
                <a:latin typeface="Calibri"/>
                <a:ea typeface="+mn-ea"/>
                <a:cs typeface="+mn-cs"/>
              </a:rPr>
              <a:t> 92% - focus </a:t>
            </a:r>
            <a:r>
              <a:rPr lang="en-GB" sz="1800" b="0" dirty="0" smtClean="0">
                <a:solidFill>
                  <a:schemeClr val="bg1"/>
                </a:solidFill>
                <a:latin typeface="Calibri"/>
              </a:rPr>
              <a:t>on fragile and LDCs but possibility to work with all partners regardless their level of development</a:t>
            </a:r>
          </a:p>
          <a:p>
            <a:pPr marL="285750" marR="0" lvl="0" indent="-285750" defTabSz="457200" rtl="0" eaLnBrk="1" fontAlgn="auto" latinLnBrk="0" hangingPunct="1">
              <a:lnSpc>
                <a:spcPct val="100000"/>
              </a:lnSpc>
              <a:spcBef>
                <a:spcPts val="0"/>
              </a:spcBef>
              <a:spcAft>
                <a:spcPts val="0"/>
              </a:spcAft>
              <a:buClrTx/>
              <a:buSzTx/>
              <a:buFontTx/>
              <a:buChar char="-"/>
              <a:tabLst/>
              <a:defRPr/>
            </a:pPr>
            <a:r>
              <a:rPr lang="en-GB" sz="1800" b="0" dirty="0" smtClean="0">
                <a:solidFill>
                  <a:schemeClr val="bg1"/>
                </a:solidFill>
                <a:latin typeface="Calibri"/>
              </a:rPr>
              <a:t>Spending targets for climate change (25%), migration (10%)  and social inclusion and human development (20% ODA)</a:t>
            </a:r>
            <a:endParaRPr kumimoji="0" lang="en-GB" sz="1800" b="0" i="0" u="none" strike="noStrike" kern="1200" cap="none" spc="0" normalizeH="0" baseline="0" noProof="0" dirty="0" smtClean="0">
              <a:ln>
                <a:noFill/>
              </a:ln>
              <a:solidFill>
                <a:schemeClr val="bg1"/>
              </a:solidFill>
              <a:effectLst/>
              <a:uLnTx/>
              <a:uFillTx/>
              <a:latin typeface="Calibri"/>
            </a:endParaRPr>
          </a:p>
          <a:p>
            <a:pPr marL="285750" marR="0" lvl="0" indent="-285750" defTabSz="457200" rtl="0" eaLnBrk="1" fontAlgn="auto" latinLnBrk="0" hangingPunct="1">
              <a:lnSpc>
                <a:spcPct val="100000"/>
              </a:lnSpc>
              <a:spcBef>
                <a:spcPts val="0"/>
              </a:spcBef>
              <a:spcAft>
                <a:spcPts val="0"/>
              </a:spcAft>
              <a:buClrTx/>
              <a:buSzTx/>
              <a:buFontTx/>
              <a:buChar char="-"/>
              <a:tabLst/>
              <a:defRPr/>
            </a:pPr>
            <a:endParaRPr kumimoji="0" lang="en-GB" sz="1800" b="0" i="0" u="none" strike="noStrike" kern="1200" cap="none" spc="0" normalizeH="0" baseline="0" noProof="0" dirty="0">
              <a:ln>
                <a:noFill/>
              </a:ln>
              <a:solidFill>
                <a:schemeClr val="tx1"/>
              </a:solidFill>
              <a:effectLst/>
              <a:uLnTx/>
              <a:uFillTx/>
              <a:latin typeface="Calibri"/>
              <a:ea typeface="+mn-ea"/>
              <a:cs typeface="+mn-cs"/>
            </a:endParaRPr>
          </a:p>
        </p:txBody>
      </p:sp>
      <p:sp>
        <p:nvSpPr>
          <p:cNvPr id="15" name="Round Same Side Corner Rectangle 14"/>
          <p:cNvSpPr/>
          <p:nvPr/>
        </p:nvSpPr>
        <p:spPr>
          <a:xfrm>
            <a:off x="1373238" y="4726551"/>
            <a:ext cx="1191882" cy="487298"/>
          </a:xfrm>
          <a:prstGeom prst="round2SameRect">
            <a:avLst/>
          </a:prstGeom>
          <a:solidFill>
            <a:srgbClr val="00B0F0"/>
          </a:solidFill>
          <a:ln>
            <a:solidFill>
              <a:srgbClr val="13317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Calibri"/>
                <a:ea typeface="+mn-ea"/>
                <a:cs typeface="+mn-cs"/>
              </a:rPr>
              <a:t>Erasmus +</a:t>
            </a: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9" name="Up Arrow 18"/>
          <p:cNvSpPr/>
          <p:nvPr/>
        </p:nvSpPr>
        <p:spPr>
          <a:xfrm rot="-10800000">
            <a:off x="1775246" y="4095200"/>
            <a:ext cx="242525" cy="5760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0" name="Round Same Side Corner Rectangle 19"/>
          <p:cNvSpPr/>
          <p:nvPr/>
        </p:nvSpPr>
        <p:spPr>
          <a:xfrm>
            <a:off x="2123728" y="4126382"/>
            <a:ext cx="4752527" cy="487298"/>
          </a:xfrm>
          <a:prstGeom prst="round2SameRect">
            <a:avLst/>
          </a:prstGeom>
          <a:solidFill>
            <a:srgbClr val="C00000"/>
          </a:solidFill>
          <a:ln>
            <a:solidFill>
              <a:srgbClr val="13317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Calibri"/>
                <a:ea typeface="+mn-ea"/>
                <a:cs typeface="+mn-cs"/>
              </a:rPr>
              <a:t>Emergency</a:t>
            </a:r>
            <a:r>
              <a:rPr kumimoji="0" lang="en-GB" sz="1800" b="0" i="0" u="none" strike="noStrike" kern="1200" cap="none" spc="0" normalizeH="0" noProof="0" dirty="0" smtClean="0">
                <a:ln>
                  <a:noFill/>
                </a:ln>
                <a:solidFill>
                  <a:prstClr val="white"/>
                </a:solidFill>
                <a:effectLst/>
                <a:uLnTx/>
                <a:uFillTx/>
                <a:latin typeface="Calibri"/>
                <a:ea typeface="+mn-ea"/>
                <a:cs typeface="+mn-cs"/>
              </a:rPr>
              <a:t> challenges and priorities cushion</a:t>
            </a: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cxnSp>
        <p:nvCxnSpPr>
          <p:cNvPr id="6" name="Straight Arrow Connector 5"/>
          <p:cNvCxnSpPr/>
          <p:nvPr/>
        </p:nvCxnSpPr>
        <p:spPr>
          <a:xfrm flipV="1">
            <a:off x="6305836" y="3842319"/>
            <a:ext cx="573587" cy="34238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flipV="1">
            <a:off x="4297388" y="3821423"/>
            <a:ext cx="24882" cy="38417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flipV="1">
            <a:off x="2068772" y="3777008"/>
            <a:ext cx="294814" cy="41303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77195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s-ES_tradnl" sz="3000" b="1" dirty="0" smtClean="0">
                <a:solidFill>
                  <a:srgbClr val="0070C0"/>
                </a:solidFill>
              </a:rPr>
              <a:t>MFF 2014-2020 vs MFF 2021-2027</a:t>
            </a:r>
            <a:endParaRPr lang="en-GB" sz="3000" b="1" dirty="0">
              <a:solidFill>
                <a:srgbClr val="0070C0"/>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0"/>
            <a:ext cx="1726084" cy="1196752"/>
          </a:xfrm>
          <a:prstGeom prst="rect">
            <a:avLst/>
          </a:prstGeom>
        </p:spPr>
      </p:pic>
      <p:pic>
        <p:nvPicPr>
          <p:cNvPr id="9" name="Picture 8"/>
          <p:cNvPicPr>
            <a:picLocks noChangeAspect="1"/>
          </p:cNvPicPr>
          <p:nvPr/>
        </p:nvPicPr>
        <p:blipFill>
          <a:blip r:embed="rId4"/>
          <a:stretch>
            <a:fillRect/>
          </a:stretch>
        </p:blipFill>
        <p:spPr>
          <a:xfrm>
            <a:off x="234320" y="1340768"/>
            <a:ext cx="8675360" cy="4925995"/>
          </a:xfrm>
          <a:prstGeom prst="rect">
            <a:avLst/>
          </a:prstGeom>
        </p:spPr>
      </p:pic>
    </p:spTree>
    <p:extLst>
      <p:ext uri="{BB962C8B-B14F-4D97-AF65-F5344CB8AC3E}">
        <p14:creationId xmlns:p14="http://schemas.microsoft.com/office/powerpoint/2010/main" val="24368762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909" y="476672"/>
            <a:ext cx="8229600" cy="461665"/>
          </a:xfrm>
        </p:spPr>
        <p:txBody>
          <a:bodyPr wrap="square">
            <a:spAutoFit/>
          </a:bodyPr>
          <a:lstStyle/>
          <a:p>
            <a:pPr algn="ctr" fontAlgn="auto">
              <a:spcBef>
                <a:spcPts val="0"/>
              </a:spcBef>
              <a:spcAft>
                <a:spcPts val="0"/>
              </a:spcAft>
            </a:pPr>
            <a:r>
              <a:rPr lang="en-GB" sz="2400" kern="1200" dirty="0" smtClean="0">
                <a:solidFill>
                  <a:srgbClr val="0070C0"/>
                </a:solidFill>
                <a:latin typeface="+mn-lt"/>
                <a:ea typeface="+mn-ea"/>
                <a:cs typeface="+mn-cs"/>
              </a:rPr>
              <a:t>NDICI: Implementation</a:t>
            </a:r>
            <a:endParaRPr lang="en-GB" sz="2400" kern="1200" dirty="0">
              <a:solidFill>
                <a:srgbClr val="0070C0"/>
              </a:solidFill>
              <a:latin typeface="+mn-lt"/>
              <a:ea typeface="+mn-ea"/>
              <a:cs typeface="+mn-cs"/>
            </a:endParaRPr>
          </a:p>
        </p:txBody>
      </p:sp>
      <p:sp>
        <p:nvSpPr>
          <p:cNvPr id="3" name="Content Placeholder 2"/>
          <p:cNvSpPr>
            <a:spLocks noGrp="1"/>
          </p:cNvSpPr>
          <p:nvPr>
            <p:ph idx="1"/>
          </p:nvPr>
        </p:nvSpPr>
        <p:spPr>
          <a:xfrm>
            <a:off x="251520" y="1268760"/>
            <a:ext cx="8568952" cy="3633788"/>
          </a:xfrm>
        </p:spPr>
        <p:txBody>
          <a:bodyPr/>
          <a:lstStyle/>
          <a:p>
            <a:r>
              <a:rPr lang="en-US" sz="2000" b="1" i="0" dirty="0" smtClean="0"/>
              <a:t>Programming:</a:t>
            </a:r>
            <a:r>
              <a:rPr lang="en-US" sz="2000" i="0" dirty="0" smtClean="0"/>
              <a:t> </a:t>
            </a:r>
          </a:p>
          <a:p>
            <a:pPr lvl="1"/>
            <a:r>
              <a:rPr lang="en-US" b="0" dirty="0"/>
              <a:t>Basis for </a:t>
            </a:r>
            <a:r>
              <a:rPr lang="en-US" b="0" dirty="0" smtClean="0"/>
              <a:t>programming;</a:t>
            </a:r>
          </a:p>
          <a:p>
            <a:pPr lvl="1"/>
            <a:r>
              <a:rPr lang="en-US" b="0" dirty="0" smtClean="0"/>
              <a:t>Joint </a:t>
            </a:r>
            <a:r>
              <a:rPr lang="en-US" b="0" i="0" dirty="0" smtClean="0"/>
              <a:t>programming as preferred approach; </a:t>
            </a:r>
          </a:p>
          <a:p>
            <a:pPr lvl="1"/>
            <a:r>
              <a:rPr lang="en-US" b="0" dirty="0"/>
              <a:t>N</a:t>
            </a:r>
            <a:r>
              <a:rPr lang="en-US" b="0" i="0" dirty="0" smtClean="0"/>
              <a:t>eed to </a:t>
            </a:r>
            <a:r>
              <a:rPr lang="en-US" b="0" i="0" dirty="0" err="1" smtClean="0"/>
              <a:t>programme</a:t>
            </a:r>
            <a:r>
              <a:rPr lang="en-US" b="0" i="0" dirty="0" smtClean="0"/>
              <a:t> also financing guarantees (including tasks currently implemented by EIB under ELM</a:t>
            </a:r>
            <a:r>
              <a:rPr lang="en-US" b="0" i="0" dirty="0" smtClean="0"/>
              <a:t>);</a:t>
            </a:r>
            <a:endParaRPr lang="en-US" b="0" i="0" dirty="0" smtClean="0"/>
          </a:p>
          <a:p>
            <a:pPr marL="0" indent="0">
              <a:buNone/>
            </a:pPr>
            <a:endParaRPr lang="en-US" sz="2000" i="0" dirty="0" smtClean="0"/>
          </a:p>
          <a:p>
            <a:r>
              <a:rPr lang="en-US" sz="2000" b="1" i="0" dirty="0" smtClean="0"/>
              <a:t>Financing:</a:t>
            </a:r>
            <a:endParaRPr lang="en-US" sz="2000" i="0" dirty="0" smtClean="0"/>
          </a:p>
          <a:p>
            <a:pPr lvl="1"/>
            <a:r>
              <a:rPr lang="en-US" b="0" dirty="0" smtClean="0"/>
              <a:t>Annual action plans, individual and special measures;</a:t>
            </a:r>
          </a:p>
          <a:p>
            <a:pPr lvl="1"/>
            <a:r>
              <a:rPr lang="en-US" b="0" dirty="0" smtClean="0"/>
              <a:t>Same tools than today: increase use of investment actions, including use of budgetary guarantees through the establishment of the EFSD+ supported by an External Action Guarantee of a value of up to EUR 60 </a:t>
            </a:r>
            <a:r>
              <a:rPr lang="en-US" b="0" dirty="0" err="1" smtClean="0"/>
              <a:t>bn</a:t>
            </a:r>
            <a:r>
              <a:rPr lang="en-US" b="0" dirty="0"/>
              <a:t>;</a:t>
            </a:r>
            <a:endParaRPr lang="en-US" b="0" dirty="0" smtClean="0"/>
          </a:p>
          <a:p>
            <a:pPr lvl="1"/>
            <a:r>
              <a:rPr lang="en-US" b="0" dirty="0" smtClean="0"/>
              <a:t>“</a:t>
            </a:r>
            <a:r>
              <a:rPr lang="en-US" b="0" dirty="0" err="1" smtClean="0"/>
              <a:t>EDFisation</a:t>
            </a:r>
            <a:r>
              <a:rPr lang="en-US" b="0" dirty="0" smtClean="0"/>
              <a:t>” of the budget.</a:t>
            </a:r>
          </a:p>
          <a:p>
            <a:pPr lvl="1"/>
            <a:endParaRPr lang="en-US" b="0" dirty="0" smtClean="0"/>
          </a:p>
          <a:p>
            <a:r>
              <a:rPr lang="en-US" b="1" dirty="0"/>
              <a:t>N</a:t>
            </a:r>
            <a:r>
              <a:rPr lang="en-US" b="1" dirty="0" smtClean="0"/>
              <a:t>DICI still under negotiations!</a:t>
            </a:r>
            <a:endParaRPr lang="en-GB" b="1" dirty="0"/>
          </a:p>
        </p:txBody>
      </p:sp>
    </p:spTree>
    <p:extLst>
      <p:ext uri="{BB962C8B-B14F-4D97-AF65-F5344CB8AC3E}">
        <p14:creationId xmlns:p14="http://schemas.microsoft.com/office/powerpoint/2010/main" val="30367645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909" y="476672"/>
            <a:ext cx="8229600" cy="461665"/>
          </a:xfrm>
        </p:spPr>
        <p:txBody>
          <a:bodyPr wrap="square">
            <a:spAutoFit/>
          </a:bodyPr>
          <a:lstStyle/>
          <a:p>
            <a:pPr algn="ctr" fontAlgn="auto">
              <a:spcBef>
                <a:spcPts val="0"/>
              </a:spcBef>
              <a:spcAft>
                <a:spcPts val="0"/>
              </a:spcAft>
            </a:pPr>
            <a:r>
              <a:rPr lang="en-US" sz="2400" kern="1200" dirty="0">
                <a:solidFill>
                  <a:srgbClr val="0070C0"/>
                </a:solidFill>
                <a:latin typeface="+mn-lt"/>
                <a:ea typeface="+mn-ea"/>
                <a:cs typeface="+mn-cs"/>
              </a:rPr>
              <a:t>Current investment architecture</a:t>
            </a:r>
            <a:endParaRPr lang="en-GB" sz="2400" kern="1200" dirty="0">
              <a:solidFill>
                <a:srgbClr val="0070C0"/>
              </a:solidFill>
              <a:latin typeface="+mn-lt"/>
              <a:ea typeface="+mn-ea"/>
              <a:cs typeface="+mn-cs"/>
            </a:endParaRPr>
          </a:p>
        </p:txBody>
      </p:sp>
      <p:sp>
        <p:nvSpPr>
          <p:cNvPr id="3" name="Content Placeholder 2"/>
          <p:cNvSpPr>
            <a:spLocks noGrp="1"/>
          </p:cNvSpPr>
          <p:nvPr>
            <p:ph idx="1"/>
          </p:nvPr>
        </p:nvSpPr>
        <p:spPr>
          <a:xfrm>
            <a:off x="0" y="1052736"/>
            <a:ext cx="9144000" cy="3705796"/>
          </a:xfrm>
        </p:spPr>
        <p:txBody>
          <a:bodyPr/>
          <a:lstStyle/>
          <a:p>
            <a:r>
              <a:rPr lang="en-US" sz="2000" b="1" i="0" dirty="0" smtClean="0"/>
              <a:t>Blending</a:t>
            </a:r>
            <a:r>
              <a:rPr lang="en-US" sz="2000" i="0" dirty="0"/>
              <a:t>:</a:t>
            </a:r>
            <a:r>
              <a:rPr lang="en-US" sz="2000" i="0" dirty="0" smtClean="0"/>
              <a:t> 7 regional Investment facilities</a:t>
            </a:r>
            <a:r>
              <a:rPr lang="en-US" sz="2000" i="0" dirty="0"/>
              <a:t> </a:t>
            </a:r>
            <a:r>
              <a:rPr lang="en-US" sz="2000" i="0" dirty="0" smtClean="0"/>
              <a:t>in DEVCO and NEAR regions </a:t>
            </a:r>
            <a:r>
              <a:rPr lang="en-US" sz="2000" i="0" dirty="0"/>
              <a:t>(SSA and </a:t>
            </a:r>
            <a:r>
              <a:rPr lang="en-US" sz="2000" i="0" dirty="0" err="1" smtClean="0"/>
              <a:t>Neighbourhood</a:t>
            </a:r>
            <a:r>
              <a:rPr lang="en-US" sz="2000" i="0" dirty="0" smtClean="0"/>
              <a:t> now integrated in the EIP). Funds programmed &amp; implemented through grant-type operations.</a:t>
            </a:r>
          </a:p>
          <a:p>
            <a:pPr marL="0" indent="0">
              <a:buNone/>
            </a:pPr>
            <a:endParaRPr lang="en-US" sz="2000" i="0" dirty="0" smtClean="0"/>
          </a:p>
          <a:p>
            <a:r>
              <a:rPr lang="en-US" sz="2000" b="1" i="0" dirty="0"/>
              <a:t>ACP Investment Facility</a:t>
            </a:r>
            <a:r>
              <a:rPr lang="en-US" sz="2000" i="0" dirty="0"/>
              <a:t>:  EIB-managed revolving fund</a:t>
            </a:r>
            <a:r>
              <a:rPr lang="en-US" sz="2000" i="0" dirty="0" smtClean="0"/>
              <a:t>.</a:t>
            </a:r>
          </a:p>
          <a:p>
            <a:pPr marL="0" indent="0">
              <a:buNone/>
            </a:pPr>
            <a:endParaRPr lang="en-GB" sz="2000" i="0" dirty="0"/>
          </a:p>
          <a:p>
            <a:r>
              <a:rPr lang="en-US" sz="2000" b="1" i="0" dirty="0" smtClean="0"/>
              <a:t>Guarantees</a:t>
            </a:r>
            <a:r>
              <a:rPr lang="en-US" sz="2000" i="0" dirty="0" smtClean="0"/>
              <a:t>: non-programmed instruments:</a:t>
            </a:r>
          </a:p>
          <a:p>
            <a:pPr lvl="1"/>
            <a:r>
              <a:rPr lang="en-US" dirty="0" smtClean="0"/>
              <a:t>External Lending Mandate (ELM): </a:t>
            </a:r>
            <a:r>
              <a:rPr lang="en-US" b="0" dirty="0" smtClean="0"/>
              <a:t>EUR 32.3 </a:t>
            </a:r>
            <a:r>
              <a:rPr lang="en-US" b="0" dirty="0" err="1" smtClean="0"/>
              <a:t>bn</a:t>
            </a:r>
            <a:r>
              <a:rPr lang="en-US" b="0" dirty="0" smtClean="0"/>
              <a:t> implemented by the EIB (</a:t>
            </a:r>
            <a:r>
              <a:rPr lang="en-US" b="0" dirty="0" err="1" smtClean="0"/>
              <a:t>Neighbourhood</a:t>
            </a:r>
            <a:r>
              <a:rPr lang="en-US" b="0" dirty="0" smtClean="0"/>
              <a:t> &amp; non-ACP countries);</a:t>
            </a:r>
          </a:p>
          <a:p>
            <a:pPr lvl="1"/>
            <a:r>
              <a:rPr lang="en-US" dirty="0" smtClean="0"/>
              <a:t>MFA</a:t>
            </a:r>
            <a:r>
              <a:rPr lang="en-US" b="0" dirty="0" smtClean="0"/>
              <a:t> and </a:t>
            </a:r>
            <a:r>
              <a:rPr lang="en-US" dirty="0" err="1" smtClean="0"/>
              <a:t>Euratom</a:t>
            </a:r>
            <a:r>
              <a:rPr lang="en-US" b="0" dirty="0" smtClean="0"/>
              <a:t> loans;</a:t>
            </a:r>
          </a:p>
          <a:p>
            <a:pPr lvl="1"/>
            <a:r>
              <a:rPr lang="en-US" dirty="0" smtClean="0"/>
              <a:t>European Fund for Sustainable Development (EFSD) Guarantee</a:t>
            </a:r>
            <a:r>
              <a:rPr lang="en-US" b="0" dirty="0" smtClean="0"/>
              <a:t> for EUR 1.5 </a:t>
            </a:r>
            <a:r>
              <a:rPr lang="en-US" b="0" dirty="0" err="1" smtClean="0"/>
              <a:t>bn</a:t>
            </a:r>
            <a:r>
              <a:rPr lang="en-US" b="0" dirty="0" smtClean="0"/>
              <a:t> for high risk private sector projects (SSA and </a:t>
            </a:r>
            <a:r>
              <a:rPr lang="en-US" b="0" dirty="0" err="1" smtClean="0"/>
              <a:t>Neighbourhood</a:t>
            </a:r>
            <a:r>
              <a:rPr lang="en-US" b="0" dirty="0" smtClean="0"/>
              <a:t>) – part of the EIP.</a:t>
            </a:r>
            <a:endParaRPr lang="en-US" b="0" i="1" u="sng" dirty="0" smtClean="0"/>
          </a:p>
          <a:p>
            <a:pPr marL="457200" lvl="1" indent="0">
              <a:buNone/>
            </a:pPr>
            <a:r>
              <a:rPr lang="en-US" b="0" i="1" u="sng" dirty="0" smtClean="0"/>
              <a:t>Provisioning</a:t>
            </a:r>
            <a:r>
              <a:rPr lang="en-US" b="0" i="1" dirty="0" smtClean="0"/>
              <a:t>: not grant-type of operation but contribution to a “liquidity cushion” </a:t>
            </a:r>
            <a:r>
              <a:rPr lang="en-US" b="0" i="1" dirty="0">
                <a:ea typeface="+mn-ea"/>
                <a:cs typeface="+mn-cs"/>
              </a:rPr>
              <a:t>Private sector guarantees are provisioned at 50% (EFSD) and EIB´ ELM (mainly sovereign) at 9%</a:t>
            </a:r>
            <a:endParaRPr lang="en-US" b="0" i="1" dirty="0" smtClean="0"/>
          </a:p>
          <a:p>
            <a:pPr marL="0" indent="0">
              <a:buNone/>
            </a:pPr>
            <a:endParaRPr lang="en-GB" sz="2000" i="0" dirty="0"/>
          </a:p>
        </p:txBody>
      </p:sp>
    </p:spTree>
    <p:extLst>
      <p:ext uri="{BB962C8B-B14F-4D97-AF65-F5344CB8AC3E}">
        <p14:creationId xmlns:p14="http://schemas.microsoft.com/office/powerpoint/2010/main" val="17767001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46" y="188640"/>
            <a:ext cx="8784976" cy="729430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lang="en-GB" sz="2400" i="1" dirty="0">
              <a:solidFill>
                <a:srgbClr val="0F5494"/>
              </a:solidFill>
              <a:latin typeface="+mn-lt"/>
            </a:endParaRP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800" i="1" dirty="0">
              <a:solidFill>
                <a:srgbClr val="0F5494"/>
              </a:solidFill>
              <a:latin typeface="+mn-lt"/>
            </a:endParaRPr>
          </a:p>
          <a:p>
            <a:pPr marL="800100" marR="0" lvl="1"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dirty="0">
                <a:solidFill>
                  <a:srgbClr val="0F5494"/>
                </a:solidFill>
                <a:latin typeface="+mn-lt"/>
              </a:rPr>
              <a:t>E</a:t>
            </a:r>
            <a:r>
              <a:rPr lang="en-GB" sz="1800" b="0" dirty="0" smtClean="0">
                <a:solidFill>
                  <a:srgbClr val="0F5494"/>
                </a:solidFill>
                <a:latin typeface="+mn-lt"/>
              </a:rPr>
              <a:t>xpansion and unification of prior investment architecture with </a:t>
            </a:r>
            <a:r>
              <a:rPr lang="en-GB" sz="1800" b="0" dirty="0">
                <a:solidFill>
                  <a:srgbClr val="0F5494"/>
                </a:solidFill>
                <a:latin typeface="+mn-lt"/>
              </a:rPr>
              <a:t>the establishment of </a:t>
            </a:r>
            <a:r>
              <a:rPr lang="en-GB" sz="1800" b="0" dirty="0" smtClean="0">
                <a:solidFill>
                  <a:srgbClr val="0F5494"/>
                </a:solidFill>
                <a:latin typeface="+mn-lt"/>
              </a:rPr>
              <a:t>an </a:t>
            </a:r>
            <a:r>
              <a:rPr lang="en-GB" sz="1800" dirty="0">
                <a:solidFill>
                  <a:srgbClr val="0F5494"/>
                </a:solidFill>
                <a:latin typeface="+mn-lt"/>
              </a:rPr>
              <a:t>EFSD+</a:t>
            </a:r>
            <a:r>
              <a:rPr lang="en-GB" sz="1800" b="0" dirty="0">
                <a:solidFill>
                  <a:srgbClr val="0F5494"/>
                </a:solidFill>
                <a:latin typeface="+mn-lt"/>
              </a:rPr>
              <a:t> and an </a:t>
            </a:r>
            <a:r>
              <a:rPr lang="en-GB" sz="1800" dirty="0">
                <a:solidFill>
                  <a:srgbClr val="0F5494"/>
                </a:solidFill>
                <a:latin typeface="+mn-lt"/>
              </a:rPr>
              <a:t>External Action Guarantee </a:t>
            </a:r>
            <a:r>
              <a:rPr lang="en-GB" sz="1800" b="0" dirty="0">
                <a:solidFill>
                  <a:srgbClr val="0F5494"/>
                </a:solidFill>
                <a:latin typeface="+mn-lt"/>
              </a:rPr>
              <a:t>for a </a:t>
            </a:r>
            <a:r>
              <a:rPr lang="en-GB" sz="1800" dirty="0">
                <a:solidFill>
                  <a:srgbClr val="0F5494"/>
                </a:solidFill>
                <a:latin typeface="+mn-lt"/>
              </a:rPr>
              <a:t>value of EUR 60 </a:t>
            </a:r>
            <a:r>
              <a:rPr lang="en-GB" sz="1800" dirty="0" err="1">
                <a:solidFill>
                  <a:srgbClr val="0F5494"/>
                </a:solidFill>
                <a:latin typeface="+mn-lt"/>
              </a:rPr>
              <a:t>bn</a:t>
            </a:r>
            <a:r>
              <a:rPr lang="en-GB" sz="1800" b="0" dirty="0" smtClean="0">
                <a:solidFill>
                  <a:srgbClr val="0F5494"/>
                </a:solidFill>
                <a:latin typeface="+mn-lt"/>
              </a:rPr>
              <a:t>:</a:t>
            </a:r>
          </a:p>
          <a:p>
            <a:pPr marL="800100" marR="0" lvl="1"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800" b="0" dirty="0">
              <a:solidFill>
                <a:srgbClr val="0F5494"/>
              </a:solidFill>
              <a:latin typeface="+mn-lt"/>
            </a:endParaRPr>
          </a:p>
          <a:p>
            <a:pPr marL="1257300" lvl="2" indent="-342900" algn="just" fontAlgn="auto">
              <a:spcBef>
                <a:spcPts val="0"/>
              </a:spcBef>
              <a:spcAft>
                <a:spcPts val="0"/>
              </a:spcAft>
              <a:buFont typeface="Arial" panose="020B0604020202020204" pitchFamily="34" charset="0"/>
              <a:buChar char="•"/>
            </a:pPr>
            <a:r>
              <a:rPr lang="en-GB" sz="1800" dirty="0">
                <a:solidFill>
                  <a:srgbClr val="0F5494"/>
                </a:solidFill>
                <a:latin typeface="+mn-lt"/>
              </a:rPr>
              <a:t>Worldwide </a:t>
            </a:r>
            <a:r>
              <a:rPr lang="en-GB" sz="1800" dirty="0" smtClean="0">
                <a:solidFill>
                  <a:srgbClr val="0F5494"/>
                </a:solidFill>
                <a:latin typeface="+mn-lt"/>
              </a:rPr>
              <a:t>coverage</a:t>
            </a:r>
            <a:r>
              <a:rPr lang="en-GB" sz="1800" b="0" dirty="0" smtClean="0">
                <a:solidFill>
                  <a:srgbClr val="0F5494"/>
                </a:solidFill>
                <a:latin typeface="+mn-lt"/>
              </a:rPr>
              <a:t>, but with a f</a:t>
            </a:r>
            <a:r>
              <a:rPr lang="fr-BE" sz="1800" b="0" dirty="0" err="1" smtClean="0">
                <a:solidFill>
                  <a:srgbClr val="0F5494"/>
                </a:solidFill>
                <a:latin typeface="+mn-lt"/>
              </a:rPr>
              <a:t>ocus</a:t>
            </a:r>
            <a:r>
              <a:rPr lang="fr-BE" sz="1800" b="0" dirty="0" smtClean="0">
                <a:solidFill>
                  <a:srgbClr val="0F5494"/>
                </a:solidFill>
                <a:latin typeface="+mn-lt"/>
              </a:rPr>
              <a:t> </a:t>
            </a:r>
            <a:r>
              <a:rPr lang="fr-BE" sz="1800" b="0" dirty="0">
                <a:solidFill>
                  <a:srgbClr val="0F5494"/>
                </a:solidFill>
                <a:latin typeface="+mn-lt"/>
              </a:rPr>
              <a:t>of ressources on countries </a:t>
            </a:r>
            <a:r>
              <a:rPr lang="fr-BE" sz="1800" b="0" dirty="0" err="1">
                <a:solidFill>
                  <a:srgbClr val="0F5494"/>
                </a:solidFill>
                <a:latin typeface="+mn-lt"/>
              </a:rPr>
              <a:t>most</a:t>
            </a:r>
            <a:r>
              <a:rPr lang="fr-BE" sz="1800" b="0" dirty="0">
                <a:solidFill>
                  <a:srgbClr val="0F5494"/>
                </a:solidFill>
                <a:latin typeface="+mn-lt"/>
              </a:rPr>
              <a:t> in </a:t>
            </a:r>
            <a:r>
              <a:rPr lang="fr-BE" sz="1800" b="0" dirty="0" err="1">
                <a:solidFill>
                  <a:srgbClr val="0F5494"/>
                </a:solidFill>
                <a:latin typeface="+mn-lt"/>
              </a:rPr>
              <a:t>need</a:t>
            </a:r>
            <a:r>
              <a:rPr lang="fr-BE" sz="1800" b="0" dirty="0">
                <a:solidFill>
                  <a:srgbClr val="0F5494"/>
                </a:solidFill>
                <a:latin typeface="+mn-lt"/>
              </a:rPr>
              <a:t> (</a:t>
            </a:r>
            <a:r>
              <a:rPr lang="fr-BE" sz="1800" b="0" dirty="0" err="1">
                <a:solidFill>
                  <a:srgbClr val="0F5494"/>
                </a:solidFill>
                <a:latin typeface="+mn-lt"/>
              </a:rPr>
              <a:t>LDCs</a:t>
            </a:r>
            <a:r>
              <a:rPr lang="fr-BE" sz="1800" b="0" dirty="0">
                <a:solidFill>
                  <a:srgbClr val="0F5494"/>
                </a:solidFill>
                <a:latin typeface="+mn-lt"/>
              </a:rPr>
              <a:t>/fragile countries</a:t>
            </a:r>
            <a:r>
              <a:rPr lang="fr-BE" sz="1800" b="0" dirty="0" smtClean="0">
                <a:solidFill>
                  <a:srgbClr val="0F5494"/>
                </a:solidFill>
                <a:latin typeface="+mn-lt"/>
              </a:rPr>
              <a:t>);</a:t>
            </a:r>
            <a:endParaRPr lang="en-US" sz="1800" b="0" dirty="0">
              <a:solidFill>
                <a:srgbClr val="0F5494"/>
              </a:solidFill>
              <a:latin typeface="+mn-lt"/>
            </a:endParaRPr>
          </a:p>
          <a:p>
            <a:pPr marL="1257300" marR="0" lvl="2"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800" b="0" dirty="0">
              <a:solidFill>
                <a:srgbClr val="0F5494"/>
              </a:solidFill>
              <a:latin typeface="+mn-lt"/>
            </a:endParaRPr>
          </a:p>
          <a:p>
            <a:pPr marL="1257300" marR="0" lvl="2"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dirty="0">
                <a:solidFill>
                  <a:srgbClr val="0F5494"/>
                </a:solidFill>
                <a:latin typeface="+mn-lt"/>
              </a:rPr>
              <a:t>Private-sector financing (currently EFSD, ACP IF also ELM) and </a:t>
            </a:r>
            <a:r>
              <a:rPr lang="en-GB" sz="1800" dirty="0">
                <a:solidFill>
                  <a:srgbClr val="0F5494"/>
                </a:solidFill>
                <a:latin typeface="+mn-lt"/>
              </a:rPr>
              <a:t>sovereign lending operations </a:t>
            </a:r>
            <a:r>
              <a:rPr lang="en-GB" sz="1800" b="0" dirty="0" smtClean="0">
                <a:solidFill>
                  <a:srgbClr val="0F5494"/>
                </a:solidFill>
                <a:latin typeface="+mn-lt"/>
              </a:rPr>
              <a:t>(ELM).</a:t>
            </a:r>
            <a:endParaRPr lang="en-GB" sz="1800" b="0" dirty="0">
              <a:solidFill>
                <a:srgbClr val="0F5494"/>
              </a:solidFill>
              <a:latin typeface="+mn-lt"/>
            </a:endParaRPr>
          </a:p>
          <a:p>
            <a:pPr marL="800100" marR="0" lvl="1"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800" b="0" dirty="0">
              <a:solidFill>
                <a:srgbClr val="0F5494"/>
              </a:solidFill>
              <a:latin typeface="+mn-lt"/>
            </a:endParaRPr>
          </a:p>
          <a:p>
            <a:pPr marL="800100" marR="0" lvl="1"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dirty="0">
                <a:solidFill>
                  <a:srgbClr val="0F5494"/>
                </a:solidFill>
                <a:latin typeface="+mn-lt"/>
              </a:rPr>
              <a:t>A </a:t>
            </a:r>
            <a:r>
              <a:rPr lang="en-GB" sz="1800" dirty="0">
                <a:solidFill>
                  <a:srgbClr val="0F5494"/>
                </a:solidFill>
                <a:latin typeface="+mn-lt"/>
              </a:rPr>
              <a:t>comprehensive and simplified approach </a:t>
            </a:r>
            <a:r>
              <a:rPr lang="en-GB" sz="1800" b="0" dirty="0">
                <a:solidFill>
                  <a:srgbClr val="0F5494"/>
                </a:solidFill>
                <a:latin typeface="+mn-lt"/>
              </a:rPr>
              <a:t>by integrating  the </a:t>
            </a:r>
            <a:r>
              <a:rPr lang="en-GB" sz="1800" b="0" dirty="0" smtClean="0">
                <a:solidFill>
                  <a:srgbClr val="0F5494"/>
                </a:solidFill>
                <a:latin typeface="+mn-lt"/>
              </a:rPr>
              <a:t>legal basis (EFSD </a:t>
            </a:r>
            <a:r>
              <a:rPr lang="en-GB" sz="1800" b="0" dirty="0">
                <a:solidFill>
                  <a:srgbClr val="0F5494"/>
                </a:solidFill>
                <a:latin typeface="+mn-lt"/>
              </a:rPr>
              <a:t>Regulation, the ELM </a:t>
            </a:r>
            <a:r>
              <a:rPr lang="en-GB" sz="1800" b="0" dirty="0" smtClean="0">
                <a:solidFill>
                  <a:srgbClr val="0F5494"/>
                </a:solidFill>
                <a:latin typeface="+mn-lt"/>
              </a:rPr>
              <a:t>Decision) </a:t>
            </a:r>
            <a:r>
              <a:rPr lang="en-GB" sz="1800" b="0" dirty="0">
                <a:solidFill>
                  <a:srgbClr val="0F5494"/>
                </a:solidFill>
                <a:latin typeface="+mn-lt"/>
              </a:rPr>
              <a:t>&amp; </a:t>
            </a:r>
            <a:r>
              <a:rPr lang="en-GB" sz="1800" b="0" dirty="0" smtClean="0">
                <a:solidFill>
                  <a:srgbClr val="0F5494"/>
                </a:solidFill>
                <a:latin typeface="+mn-lt"/>
              </a:rPr>
              <a:t>guarantees (ELM Guarantee, EFSD Guarantee, etc.). All Guarantee </a:t>
            </a:r>
            <a:r>
              <a:rPr lang="en-GB" sz="1800" b="0" dirty="0">
                <a:solidFill>
                  <a:srgbClr val="0F5494"/>
                </a:solidFill>
                <a:latin typeface="+mn-lt"/>
              </a:rPr>
              <a:t>Fund </a:t>
            </a:r>
            <a:r>
              <a:rPr lang="en-GB" sz="1800" b="0" dirty="0" smtClean="0">
                <a:solidFill>
                  <a:srgbClr val="0F5494"/>
                </a:solidFill>
                <a:latin typeface="+mn-lt"/>
              </a:rPr>
              <a:t>are merged into the Common Provisioning Fund (GF for EA, EFSD Guarantee Fund). </a:t>
            </a:r>
            <a:endParaRPr lang="en-GB" sz="1800" b="0" dirty="0">
              <a:solidFill>
                <a:srgbClr val="0F5494"/>
              </a:solidFill>
              <a:latin typeface="+mn-lt"/>
            </a:endParaRPr>
          </a:p>
          <a:p>
            <a:pPr marL="800100" marR="0" lvl="1"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800" b="0" dirty="0">
              <a:solidFill>
                <a:srgbClr val="0F5494"/>
              </a:solidFill>
              <a:latin typeface="+mn-lt"/>
            </a:endParaRPr>
          </a:p>
          <a:p>
            <a:pPr marL="800100" marR="0" lvl="1"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dirty="0">
                <a:solidFill>
                  <a:srgbClr val="0F5494"/>
                </a:solidFill>
                <a:latin typeface="+mn-lt"/>
              </a:rPr>
              <a:t>A </a:t>
            </a:r>
            <a:r>
              <a:rPr lang="en-GB" sz="1800" dirty="0">
                <a:solidFill>
                  <a:srgbClr val="0F5494"/>
                </a:solidFill>
                <a:latin typeface="+mn-lt"/>
              </a:rPr>
              <a:t>strategic and coherent approach</a:t>
            </a:r>
            <a:r>
              <a:rPr lang="en-GB" sz="1800" b="0" dirty="0">
                <a:solidFill>
                  <a:srgbClr val="0F5494"/>
                </a:solidFill>
                <a:latin typeface="+mn-lt"/>
              </a:rPr>
              <a:t>: </a:t>
            </a:r>
            <a:endParaRPr lang="en-GB" sz="1800" b="0" dirty="0" smtClean="0">
              <a:solidFill>
                <a:srgbClr val="0F5494"/>
              </a:solidFill>
              <a:latin typeface="+mn-lt"/>
            </a:endParaRPr>
          </a:p>
          <a:p>
            <a:pPr marL="1257300" lvl="2" indent="-342900" algn="just" fontAlgn="auto">
              <a:spcBef>
                <a:spcPts val="0"/>
              </a:spcBef>
              <a:spcAft>
                <a:spcPts val="0"/>
              </a:spcAft>
              <a:buFont typeface="Arial" panose="020B0604020202020204" pitchFamily="34" charset="0"/>
              <a:buChar char="•"/>
              <a:defRPr/>
            </a:pPr>
            <a:r>
              <a:rPr lang="en-GB" sz="1800" b="0" dirty="0" smtClean="0">
                <a:solidFill>
                  <a:srgbClr val="0F5494"/>
                </a:solidFill>
                <a:latin typeface="+mn-lt"/>
              </a:rPr>
              <a:t>the use of investment, including ex ELM operations, are programmable </a:t>
            </a:r>
            <a:r>
              <a:rPr lang="en-GB" sz="1800" b="0" dirty="0">
                <a:solidFill>
                  <a:srgbClr val="0F5494"/>
                </a:solidFill>
                <a:latin typeface="+mn-lt"/>
              </a:rPr>
              <a:t>to ensure alignment with the EU policies/strategies (“policy first</a:t>
            </a:r>
            <a:r>
              <a:rPr lang="en-GB" sz="1800" b="0" dirty="0" smtClean="0">
                <a:solidFill>
                  <a:srgbClr val="0F5494"/>
                </a:solidFill>
                <a:latin typeface="+mn-lt"/>
              </a:rPr>
              <a:t>”); </a:t>
            </a:r>
          </a:p>
          <a:p>
            <a:pPr marL="1257300" lvl="2" indent="-342900" algn="just" fontAlgn="auto">
              <a:spcBef>
                <a:spcPts val="0"/>
              </a:spcBef>
              <a:spcAft>
                <a:spcPts val="0"/>
              </a:spcAft>
              <a:buFont typeface="Arial" panose="020B0604020202020204" pitchFamily="34" charset="0"/>
              <a:buChar char="•"/>
              <a:defRPr/>
            </a:pPr>
            <a:r>
              <a:rPr lang="en-GB" sz="1800" b="0" dirty="0" smtClean="0">
                <a:solidFill>
                  <a:srgbClr val="0F5494"/>
                </a:solidFill>
                <a:latin typeface="+mn-lt"/>
              </a:rPr>
              <a:t>ensures </a:t>
            </a:r>
            <a:r>
              <a:rPr lang="en-GB" sz="1800" b="0" dirty="0">
                <a:solidFill>
                  <a:srgbClr val="0F5494"/>
                </a:solidFill>
                <a:latin typeface="+mn-lt"/>
              </a:rPr>
              <a:t>coherence with other implementing tools.</a:t>
            </a:r>
          </a:p>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0" i="0" u="none" strike="noStrike" kern="1200" cap="none" spc="0" normalizeH="0" baseline="0" noProof="0" dirty="0" smtClean="0">
              <a:ln>
                <a:noFill/>
              </a:ln>
              <a:solidFill>
                <a:srgbClr val="333333"/>
              </a:solidFill>
              <a:effectLst/>
              <a:uLnTx/>
              <a:uFillTx/>
              <a:latin typeface="Calibri"/>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pl-PL" sz="1600" b="0" i="0" u="none" strike="noStrike" kern="1200" cap="none" spc="0" normalizeH="0" baseline="0" noProof="0" dirty="0" smtClean="0">
                <a:ln>
                  <a:noFill/>
                </a:ln>
                <a:solidFill>
                  <a:srgbClr val="333333"/>
                </a:solidFill>
                <a:effectLst/>
                <a:uLnTx/>
                <a:uFillTx/>
                <a:latin typeface="Calibri"/>
                <a:ea typeface="+mn-ea"/>
                <a:cs typeface="+mn-cs"/>
              </a:rPr>
              <a:t> </a:t>
            </a:r>
            <a:endParaRPr kumimoji="0" lang="pl-PL" sz="1600" b="0" i="0" u="none" strike="noStrike" kern="1200" cap="none" spc="0" normalizeH="0" baseline="0" noProof="0" dirty="0">
              <a:ln>
                <a:noFill/>
              </a:ln>
              <a:solidFill>
                <a:srgbClr val="333333"/>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smtClean="0">
              <a:ln>
                <a:noFill/>
              </a:ln>
              <a:solidFill>
                <a:srgbClr val="333333"/>
              </a:solidFill>
              <a:effectLst/>
              <a:uLnTx/>
              <a:uFillTx/>
              <a:latin typeface="Calibri"/>
              <a:ea typeface="+mn-ea"/>
              <a:cs typeface="+mn-cs"/>
            </a:endParaRPr>
          </a:p>
        </p:txBody>
      </p:sp>
      <p:sp>
        <p:nvSpPr>
          <p:cNvPr id="5" name="Rectangle 4"/>
          <p:cNvSpPr/>
          <p:nvPr/>
        </p:nvSpPr>
        <p:spPr>
          <a:xfrm>
            <a:off x="330878" y="262389"/>
            <a:ext cx="8496944" cy="461665"/>
          </a:xfrm>
          <a:prstGeom prst="rect">
            <a:avLst/>
          </a:prstGeom>
        </p:spPr>
        <p:txBody>
          <a:bodyPr wrap="square">
            <a:spAutoFit/>
          </a:bodyPr>
          <a:lstStyle/>
          <a:p>
            <a:pPr algn="ctr" fontAlgn="auto">
              <a:spcBef>
                <a:spcPts val="0"/>
              </a:spcBef>
              <a:spcAft>
                <a:spcPts val="0"/>
              </a:spcAft>
            </a:pPr>
            <a:r>
              <a:rPr lang="fr-BE" sz="2400" dirty="0">
                <a:solidFill>
                  <a:srgbClr val="0070C0"/>
                </a:solidFill>
                <a:latin typeface="+mn-lt"/>
              </a:rPr>
              <a:t>Future Investment Architecture</a:t>
            </a:r>
            <a:endParaRPr lang="en-GB" sz="2400" dirty="0">
              <a:solidFill>
                <a:srgbClr val="0070C0"/>
              </a:solidFill>
              <a:latin typeface="+mn-lt"/>
            </a:endParaRPr>
          </a:p>
        </p:txBody>
      </p:sp>
    </p:spTree>
    <p:extLst>
      <p:ext uri="{BB962C8B-B14F-4D97-AF65-F5344CB8AC3E}">
        <p14:creationId xmlns:p14="http://schemas.microsoft.com/office/powerpoint/2010/main" val="523574333"/>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5_Blank">
  <a:themeElements>
    <a:clrScheme name="MFF Sector Colour 7">
      <a:dk1>
        <a:srgbClr val="EB5850"/>
      </a:dk1>
      <a:lt1>
        <a:srgbClr val="FFFFFF"/>
      </a:lt1>
      <a:dk2>
        <a:srgbClr val="0E4194"/>
      </a:dk2>
      <a:lt2>
        <a:srgbClr val="333333"/>
      </a:lt2>
      <a:accent1>
        <a:srgbClr val="155079"/>
      </a:accent1>
      <a:accent2>
        <a:srgbClr val="2DAEB7"/>
      </a:accent2>
      <a:accent3>
        <a:srgbClr val="F59C1A"/>
      </a:accent3>
      <a:accent4>
        <a:srgbClr val="0071B1"/>
      </a:accent4>
      <a:accent5>
        <a:srgbClr val="FCC367"/>
      </a:accent5>
      <a:accent6>
        <a:srgbClr val="C22F32"/>
      </a:accent6>
      <a:hlink>
        <a:srgbClr val="0E4194"/>
      </a:hlink>
      <a:folHlink>
        <a:srgbClr val="EB5850"/>
      </a:folHlink>
    </a:clrScheme>
    <a:fontScheme name="Custom 1">
      <a:majorFont>
        <a:latin typeface="Arial"/>
        <a:ea typeface=""/>
        <a:cs typeface=""/>
      </a:majorFont>
      <a:minorFont>
        <a:latin typeface="Arial"/>
        <a:ea typeface=""/>
        <a:cs typeface=""/>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2031</TotalTime>
  <Words>1174</Words>
  <Application>Microsoft Office PowerPoint</Application>
  <PresentationFormat>On-screen Show (4:3)</PresentationFormat>
  <Paragraphs>193</Paragraphs>
  <Slides>15</Slides>
  <Notes>5</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15</vt:i4>
      </vt:variant>
    </vt:vector>
  </HeadingPairs>
  <TitlesOfParts>
    <vt:vector size="24" baseType="lpstr">
      <vt:lpstr>ＭＳ Ｐゴシック</vt:lpstr>
      <vt:lpstr>Arial</vt:lpstr>
      <vt:lpstr>Calibri</vt:lpstr>
      <vt:lpstr>Symbol</vt:lpstr>
      <vt:lpstr>Times New Roman</vt:lpstr>
      <vt:lpstr>Verdana</vt:lpstr>
      <vt:lpstr>Default Design</vt:lpstr>
      <vt:lpstr>Office Theme</vt:lpstr>
      <vt:lpstr>5_Blank</vt:lpstr>
      <vt:lpstr>NDICI AND ITS PROGRAMMING, WITH A FOCUS ON THE EFSD+</vt:lpstr>
      <vt:lpstr>Instruments under Heading 6 </vt:lpstr>
      <vt:lpstr>NDICI: Rationalisation and “policy first”</vt:lpstr>
      <vt:lpstr> Geographic scope of the proposed Instruments </vt:lpstr>
      <vt:lpstr>NDICI: Structure and features</vt:lpstr>
      <vt:lpstr>MFF 2014-2020 vs MFF 2021-2027</vt:lpstr>
      <vt:lpstr>NDICI: Implementation</vt:lpstr>
      <vt:lpstr>Current investment architecture</vt:lpstr>
      <vt:lpstr>PowerPoint Presentation</vt:lpstr>
      <vt:lpstr>PowerPoint Presentation</vt:lpstr>
      <vt:lpstr>PowerPoint Presentation</vt:lpstr>
      <vt:lpstr>Pre-programming post-2020 State of Play</vt:lpstr>
      <vt:lpstr>Programming post-2020</vt:lpstr>
      <vt:lpstr>Programming EFSD+</vt:lpstr>
      <vt:lpstr>PowerPoint Presentation</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EFSD+ PROGRAMMING</dc:title>
  <dc:creator>FERNANDEZ ADMETLLA Javier (DEVCO)</dc:creator>
  <cp:lastModifiedBy>RAYA AGUADO Javier (DEVCO)</cp:lastModifiedBy>
  <cp:revision>76</cp:revision>
  <cp:lastPrinted>2019-12-02T08:08:30Z</cp:lastPrinted>
  <dcterms:created xsi:type="dcterms:W3CDTF">2019-07-09T10:15:44Z</dcterms:created>
  <dcterms:modified xsi:type="dcterms:W3CDTF">2019-12-02T08:18:20Z</dcterms:modified>
</cp:coreProperties>
</file>